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svg" ContentType="image/svg+xml"/>
  <Override PartName="/ppt/media/image2.svg" ContentType="image/svg+xml"/>
  <Override PartName="/ppt/media/image3.svg" ContentType="image/svg+xml"/>
  <Override PartName="/ppt/media/image4.svg" ContentType="image/svg+xml"/>
  <Override PartName="/ppt/media/image5.svg" ContentType="image/svg+xml"/>
  <Override PartName="/ppt/media/image6.svg" ContentType="image/svg+xml"/>
  <Override PartName="/ppt/media/image7.svg" ContentType="image/svg+xml"/>
  <Override PartName="/ppt/media/image8.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
  </p:notesMasterIdLst>
  <p:sldIdLst>
    <p:sldId id="256" r:id="rId3"/>
    <p:sldId id="281" r:id="rId4"/>
    <p:sldId id="290" r:id="rId5"/>
    <p:sldId id="286" r:id="rId6"/>
    <p:sldId id="284" r:id="rId7"/>
    <p:sldId id="287" r:id="rId9"/>
    <p:sldId id="285" r:id="rId10"/>
    <p:sldId id="288" r:id="rId11"/>
    <p:sldId id="259" r:id="rId12"/>
    <p:sldId id="265" r:id="rId13"/>
    <p:sldId id="266" r:id="rId14"/>
    <p:sldId id="283" r:id="rId15"/>
    <p:sldId id="267" r:id="rId16"/>
    <p:sldId id="269" r:id="rId17"/>
    <p:sldId id="275" r:id="rId18"/>
    <p:sldId id="258" r:id="rId19"/>
    <p:sldId id="277" r:id="rId20"/>
    <p:sldId id="289" r:id="rId21"/>
  </p:sldIdLst>
  <p:sldSz cx="18288000" cy="10287000"/>
  <p:notesSz cx="6858000" cy="9144000"/>
  <p:embeddedFontLst>
    <p:embeddedFont>
      <p:font typeface="SimSun" panose="02010600030101010101" pitchFamily="2" charset="-122"/>
      <p:regular r:id="rId25"/>
    </p:embeddedFont>
    <p:embeddedFont>
      <p:font typeface="Calibri" panose="020F0502020204030204"/>
      <p:regular r:id="rId26"/>
      <p:bold r:id="rId27"/>
      <p:italic r:id="rId28"/>
      <p:boldItalic r:id="rId29"/>
    </p:embeddedFont>
    <p:embeddedFont>
      <p:font typeface="WenQuanYi" panose="020B0606030804020204" charset="-122"/>
      <p:regular r:id="rId30"/>
    </p:embeddedFont>
    <p:embeddedFont>
      <p:font typeface="等线" panose="02010600030101010101" charset="-122"/>
      <p:regular r:id="rId31"/>
    </p:embeddedFont>
    <p:embeddedFont>
      <p:font typeface="Open Sans" panose="020B0606030504020204"/>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46"/>
  </p:normalViewPr>
  <p:slideViewPr>
    <p:cSldViewPr snapToGrid="0">
      <p:cViewPr varScale="1">
        <p:scale>
          <a:sx n="75" d="100"/>
          <a:sy n="75" d="100"/>
        </p:scale>
        <p:origin x="1560" y="7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font" Target="fonts/font11.fntdata"/><Relationship Id="rId34" Type="http://schemas.openxmlformats.org/officeDocument/2006/relationships/font" Target="fonts/font10.fntdata"/><Relationship Id="rId33" Type="http://schemas.openxmlformats.org/officeDocument/2006/relationships/font" Target="fonts/font9.fntdata"/><Relationship Id="rId32" Type="http://schemas.openxmlformats.org/officeDocument/2006/relationships/font" Target="fonts/font8.fntdata"/><Relationship Id="rId31" Type="http://schemas.openxmlformats.org/officeDocument/2006/relationships/font" Target="fonts/font7.fntdata"/><Relationship Id="rId30" Type="http://schemas.openxmlformats.org/officeDocument/2006/relationships/font" Target="fonts/font6.fntdata"/><Relationship Id="rId3" Type="http://schemas.openxmlformats.org/officeDocument/2006/relationships/slide" Target="slides/slide1.xml"/><Relationship Id="rId29" Type="http://schemas.openxmlformats.org/officeDocument/2006/relationships/font" Target="fonts/font5.fntdata"/><Relationship Id="rId28" Type="http://schemas.openxmlformats.org/officeDocument/2006/relationships/font" Target="fonts/font4.fntdata"/><Relationship Id="rId27" Type="http://schemas.openxmlformats.org/officeDocument/2006/relationships/font" Target="fonts/font3.fntdata"/><Relationship Id="rId26" Type="http://schemas.openxmlformats.org/officeDocument/2006/relationships/font" Target="fonts/font2.fntdata"/><Relationship Id="rId25" Type="http://schemas.openxmlformats.org/officeDocument/2006/relationships/font" Target="fonts/font1.fntdata"/><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2.png>
</file>

<file path=ppt/media/image2.svg>
</file>

<file path=ppt/media/image3.png>
</file>

<file path=ppt/media/image3.svg>
</file>

<file path=ppt/media/image4.png>
</file>

<file path=ppt/media/image4.svg>
</file>

<file path=ppt/media/image5.jpeg>
</file>

<file path=ppt/media/image5.svg>
</file>

<file path=ppt/media/image6.png>
</file>

<file path=ppt/media/image6.svg>
</file>

<file path=ppt/media/image7.png>
</file>

<file path=ppt/media/image7.svg>
</file>

<file path=ppt/media/image8.jpeg>
</file>

<file path=ppt/media/image8.sv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FCB9B0-B84F-45DB-A5A5-4575326C9982}" type="datetimeFigureOut">
              <a:rPr/>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6B30DB-CDA7-438B-8C96-D8FD9B628276}" type="slidenum">
              <a:rPr/>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latin typeface="Calibri" panose="020F0502020204030204"/>
                <a:ea typeface="等线" panose="02010600030101010101" charset="-122"/>
                <a:cs typeface="Calibri" panose="020F0502020204030204"/>
              </a:rPr>
              <a:t>Our survey consists with two parts which are demographic survey questions that aim to help segment our respondents, and survey questions that's focused on knowing our respondent's attitudes toward online courses, and what are some potentially obstacles that may prevent them from switching to online course.</a:t>
            </a:r>
            <a:endParaRPr lang="en-US" altLang="zh-CN">
              <a:latin typeface="Calibri" panose="020F0502020204030204"/>
              <a:ea typeface="等线" panose="02010600030101010101" charset="-122"/>
              <a:cs typeface="Calibri" panose="020F0502020204030204"/>
            </a:endParaRPr>
          </a:p>
          <a:p>
            <a:endParaRPr lang="en-US" altLang="zh-CN">
              <a:latin typeface="Calibri" panose="020F0502020204030204"/>
              <a:ea typeface="等线" panose="02010600030101010101" charset="-122"/>
              <a:cs typeface="Calibri" panose="020F0502020204030204"/>
            </a:endParaRPr>
          </a:p>
          <a:p>
            <a:r>
              <a:rPr lang="en-US" altLang="zh-CN">
                <a:latin typeface="Calibri" panose="020F0502020204030204"/>
                <a:ea typeface="等线" panose="02010600030101010101" charset="-122"/>
                <a:cs typeface="Calibri" panose="020F0502020204030204"/>
              </a:rPr>
              <a:t>- listed are structure of demographic survey questions.</a:t>
            </a:r>
            <a:endParaRPr lang="en-US" altLang="zh-CN">
              <a:latin typeface="Calibri" panose="020F0502020204030204"/>
              <a:ea typeface="等线" panose="02010600030101010101" charset="-122"/>
              <a:cs typeface="Calibri" panose="020F0502020204030204"/>
            </a:endParaRPr>
          </a:p>
          <a:p>
            <a:r>
              <a:rPr lang="en-US" altLang="zh-CN">
                <a:latin typeface="Calibri" panose="020F0502020204030204"/>
                <a:ea typeface="等线" panose="02010600030101010101" charset="-122"/>
                <a:cs typeface="Calibri" panose="020F0502020204030204"/>
              </a:rPr>
              <a:t>- top two are examples for  our demographic survey questions and their respective answers.</a:t>
            </a:r>
            <a:endParaRPr lang="en-US" altLang="zh-CN">
              <a:latin typeface="Calibri" panose="020F0502020204030204"/>
              <a:ea typeface="等线" panose="02010600030101010101" charset="-122"/>
              <a:cs typeface="Calibri" panose="020F0502020204030204"/>
            </a:endParaRPr>
          </a:p>
          <a:p>
            <a:r>
              <a:rPr lang="en-US" altLang="zh-CN">
                <a:latin typeface="Calibri" panose="020F0502020204030204"/>
                <a:ea typeface="等线" panose="02010600030101010101" charset="-122"/>
                <a:cs typeface="Calibri" panose="020F0502020204030204"/>
              </a:rPr>
              <a:t>- Answers will be different from each question</a:t>
            </a:r>
            <a:endParaRPr lang="en-US" altLang="zh-CN">
              <a:latin typeface="Calibri" panose="020F0502020204030204"/>
              <a:ea typeface="等线" panose="02010600030101010101" charset="-122"/>
              <a:cs typeface="Calibri" panose="020F0502020204030204"/>
            </a:endParaRPr>
          </a:p>
          <a:p>
            <a:endParaRPr lang="en-US" altLang="zh-CN">
              <a:latin typeface="Calibri" panose="020F0502020204030204"/>
              <a:ea typeface="等线" panose="02010600030101010101" charset="-122"/>
              <a:cs typeface="Calibri" panose="020F0502020204030204"/>
            </a:endParaRPr>
          </a:p>
        </p:txBody>
      </p:sp>
      <p:sp>
        <p:nvSpPr>
          <p:cNvPr id="4" name="灯片编号占位符 3"/>
          <p:cNvSpPr>
            <a:spLocks noGrp="1"/>
          </p:cNvSpPr>
          <p:nvPr>
            <p:ph type="sldNum" sz="quarter" idx="5"/>
          </p:nvPr>
        </p:nvSpPr>
        <p:spPr/>
        <p:txBody>
          <a:bodyPr/>
          <a:lstStyle/>
          <a:p>
            <a:fld id="{ED6B30DB-CDA7-438B-8C96-D8FD9B628276}" type="slidenum">
              <a:rPr lang="en-US" altLang="zh-CN"/>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atin typeface="Calibri" panose="020F0502020204030204"/>
                <a:cs typeface="Calibri" panose="020F0502020204030204"/>
              </a:rPr>
              <a:t>Here are our complete set of demographic survey questions.</a:t>
            </a:r>
            <a:endParaRPr lang="en-US">
              <a:latin typeface="Calibri" panose="020F0502020204030204"/>
              <a:cs typeface="Calibri" panose="020F0502020204030204"/>
            </a:endParaRPr>
          </a:p>
          <a:p>
            <a:endParaRPr lang="en-US">
              <a:latin typeface="Calibri" panose="020F0502020204030204"/>
              <a:cs typeface="Calibri" panose="020F0502020204030204"/>
            </a:endParaRPr>
          </a:p>
          <a:p>
            <a:endParaRPr lang="en-US">
              <a:latin typeface="Calibri" panose="020F0502020204030204"/>
              <a:cs typeface="Calibri" panose="020F0502020204030204"/>
            </a:endParaRPr>
          </a:p>
        </p:txBody>
      </p:sp>
      <p:sp>
        <p:nvSpPr>
          <p:cNvPr id="4" name="灯片编号占位符 3"/>
          <p:cNvSpPr>
            <a:spLocks noGrp="1"/>
          </p:cNvSpPr>
          <p:nvPr>
            <p:ph type="sldNum" sz="quarter" idx="5"/>
          </p:nvPr>
        </p:nvSpPr>
        <p:spPr/>
        <p:txBody>
          <a:bodyPr/>
          <a:lstStyle/>
          <a:p>
            <a:fld id="{ED6B30DB-CDA7-438B-8C96-D8FD9B628276}" type="slidenum">
              <a:rPr lang="en-US" altLang="zh-CN"/>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atin typeface="Calibri" panose="020F0502020204030204"/>
                <a:cs typeface="Calibri" panose="020F0502020204030204"/>
              </a:rPr>
              <a:t>Here is an example for our attitude survey question</a:t>
            </a:r>
            <a:endParaRPr lang="en-US">
              <a:latin typeface="Calibri" panose="020F0502020204030204"/>
              <a:cs typeface="Calibri" panose="020F0502020204030204"/>
            </a:endParaRPr>
          </a:p>
          <a:p>
            <a:r>
              <a:rPr lang="en-US">
                <a:latin typeface="Calibri" panose="020F0502020204030204"/>
                <a:cs typeface="Calibri" panose="020F0502020204030204"/>
              </a:rPr>
              <a:t>- answers will consists of different degree of agreeableness, from strongly disagree to strongly agree </a:t>
            </a:r>
            <a:endParaRPr lang="en-US">
              <a:latin typeface="Calibri" panose="020F0502020204030204"/>
              <a:cs typeface="Calibri" panose="020F0502020204030204"/>
            </a:endParaRPr>
          </a:p>
          <a:p>
            <a:endParaRPr lang="en-US">
              <a:latin typeface="Calibri" panose="020F0502020204030204"/>
              <a:cs typeface="Calibri" panose="020F0502020204030204"/>
            </a:endParaRPr>
          </a:p>
          <a:p>
            <a:endParaRPr lang="en-US">
              <a:latin typeface="Calibri" panose="020F0502020204030204"/>
              <a:cs typeface="Calibri" panose="020F0502020204030204"/>
            </a:endParaRPr>
          </a:p>
        </p:txBody>
      </p:sp>
      <p:sp>
        <p:nvSpPr>
          <p:cNvPr id="4" name="灯片编号占位符 3"/>
          <p:cNvSpPr>
            <a:spLocks noGrp="1"/>
          </p:cNvSpPr>
          <p:nvPr>
            <p:ph type="sldNum" sz="quarter" idx="5"/>
          </p:nvPr>
        </p:nvSpPr>
        <p:spPr/>
        <p:txBody>
          <a:bodyPr/>
          <a:lstStyle/>
          <a:p>
            <a:fld id="{ED6B30DB-CDA7-438B-8C96-D8FD9B628276}" type="slidenum">
              <a:rPr lang="en-US" altLang="zh-CN"/>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latin typeface="Calibri" panose="020F0502020204030204"/>
                <a:cs typeface="Calibri" panose="020F0502020204030204"/>
              </a:rPr>
              <a:t>1. as we can see, program b has the lowest median intake score compare with other program</a:t>
            </a:r>
            <a:endParaRPr lang="en-US" dirty="0">
              <a:latin typeface="Calibri" panose="020F0502020204030204"/>
              <a:cs typeface="Calibri" panose="020F0502020204030204"/>
            </a:endParaRPr>
          </a:p>
          <a:p>
            <a:r>
              <a:rPr lang="en-US" dirty="0">
                <a:latin typeface="Calibri" panose="020F0502020204030204"/>
                <a:cs typeface="Calibri" panose="020F0502020204030204"/>
              </a:rPr>
              <a:t>2. however, program B has the best overall score improvement</a:t>
            </a:r>
            <a:endParaRPr lang="en-US" dirty="0">
              <a:latin typeface="Calibri" panose="020F0502020204030204"/>
              <a:cs typeface="Calibri" panose="020F0502020204030204"/>
            </a:endParaRPr>
          </a:p>
          <a:p>
            <a:r>
              <a:rPr lang="en-US" dirty="0">
                <a:latin typeface="Calibri" panose="020F0502020204030204"/>
                <a:cs typeface="Calibri" panose="020F0502020204030204"/>
              </a:rPr>
              <a:t>3. next, </a:t>
            </a:r>
            <a:r>
              <a:rPr lang="en-US" dirty="0" err="1">
                <a:latin typeface="Calibri" panose="020F0502020204030204"/>
                <a:cs typeface="Calibri" panose="020F0502020204030204"/>
              </a:rPr>
              <a:t>lucas</a:t>
            </a:r>
            <a:r>
              <a:rPr lang="en-US" dirty="0">
                <a:latin typeface="Calibri" panose="020F0502020204030204"/>
                <a:cs typeface="Calibri" panose="020F0502020204030204"/>
              </a:rPr>
              <a:t> will further explain program performance by subject</a:t>
            </a:r>
            <a:endParaRPr lang="en-US" dirty="0">
              <a:latin typeface="Calibri" panose="020F0502020204030204"/>
              <a:cs typeface="Calibri" panose="020F0502020204030204"/>
            </a:endParaRPr>
          </a:p>
          <a:p>
            <a:endParaRPr lang="en-US" dirty="0">
              <a:latin typeface="Calibri" panose="020F0502020204030204"/>
              <a:cs typeface="Calibri" panose="020F0502020204030204"/>
            </a:endParaRPr>
          </a:p>
        </p:txBody>
      </p:sp>
      <p:sp>
        <p:nvSpPr>
          <p:cNvPr id="4" name="灯片编号占位符 3"/>
          <p:cNvSpPr>
            <a:spLocks noGrp="1"/>
          </p:cNvSpPr>
          <p:nvPr>
            <p:ph type="sldNum" sz="quarter" idx="5"/>
          </p:nvPr>
        </p:nvSpPr>
        <p:spPr/>
        <p:txBody>
          <a:bodyPr/>
          <a:lstStyle/>
          <a:p>
            <a:fld id="{ED6B30DB-CDA7-438B-8C96-D8FD9B628276}" type="slidenum">
              <a:rPr/>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atin typeface="Calibri" panose="020F0502020204030204"/>
                <a:cs typeface="Calibri" panose="020F0502020204030204"/>
              </a:rPr>
              <a:t>This graph shows the overall improvement in each program's student learning outcomes. We can see that student in program B has the highest score increase after they finish the program, which is 110.48 in four subjects. Program A is relatively lower, but still has a great performance. However, program C seems has little improvement on student's learning outcomes, which only results in a 8.35 improvement in four subjects. Next, we will see the detailed impact on four subjects from these four programs.</a:t>
            </a:r>
            <a:endParaRPr lang="en-US">
              <a:latin typeface="Calibri" panose="020F0502020204030204"/>
              <a:cs typeface="Calibri" panose="020F0502020204030204"/>
            </a:endParaRPr>
          </a:p>
        </p:txBody>
      </p:sp>
      <p:sp>
        <p:nvSpPr>
          <p:cNvPr id="4" name="灯片编号占位符 3"/>
          <p:cNvSpPr>
            <a:spLocks noGrp="1"/>
          </p:cNvSpPr>
          <p:nvPr>
            <p:ph type="sldNum" sz="quarter" idx="5"/>
          </p:nvPr>
        </p:nvSpPr>
        <p:spPr/>
        <p:txBody>
          <a:bodyPr/>
          <a:lstStyle/>
          <a:p>
            <a:fld id="{ED6B30DB-CDA7-438B-8C96-D8FD9B628276}" type="slidenum">
              <a:rPr lang="en-US" altLang="zh-CN"/>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atin typeface="Calibri" panose="020F0502020204030204"/>
                <a:cs typeface="Calibri" panose="020F0502020204030204"/>
              </a:rPr>
              <a:t>In this graph, we can see that program C performs even worse than current program. It also has a negative impact on students' writing skills. Program A works well in the reading and writing subjects. It yields 19.74 improvement in students' reading performance, and also 2.62 in the writing performance, which is the highest among all programs. As we mentioned before, program B has the best performance in the view of all four subjects. Moreover, it works particularly well in the two math subjects, which yields 33.49 in calculation math and 42.8 in no calculation math. </a:t>
            </a:r>
            <a:endParaRPr lang="zh-CN">
              <a:latin typeface="等线" panose="02010600030101010101" charset="-122"/>
              <a:cs typeface="Calibri" panose="020F0502020204030204"/>
            </a:endParaRPr>
          </a:p>
        </p:txBody>
      </p:sp>
      <p:sp>
        <p:nvSpPr>
          <p:cNvPr id="4" name="灯片编号占位符 3"/>
          <p:cNvSpPr>
            <a:spLocks noGrp="1"/>
          </p:cNvSpPr>
          <p:nvPr>
            <p:ph type="sldNum" sz="quarter" idx="5"/>
          </p:nvPr>
        </p:nvSpPr>
        <p:spPr/>
        <p:txBody>
          <a:bodyPr/>
          <a:lstStyle/>
          <a:p>
            <a:fld id="{ED6B30DB-CDA7-438B-8C96-D8FD9B628276}" type="slidenum">
              <a:rPr lang="en-US" altLang="zh-CN"/>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3.png"/><Relationship Id="rId4" Type="http://schemas.openxmlformats.org/officeDocument/2006/relationships/image" Target="../media/image2.svg"/><Relationship Id="rId3" Type="http://schemas.openxmlformats.org/officeDocument/2006/relationships/image" Target="../media/image2.png"/><Relationship Id="rId2" Type="http://schemas.openxmlformats.org/officeDocument/2006/relationships/image" Target="../media/image1.sv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8.jpe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3.png"/><Relationship Id="rId4" Type="http://schemas.openxmlformats.org/officeDocument/2006/relationships/image" Target="../media/image5.svg"/><Relationship Id="rId3" Type="http://schemas.openxmlformats.org/officeDocument/2006/relationships/image" Target="../media/image4.png"/><Relationship Id="rId2" Type="http://schemas.openxmlformats.org/officeDocument/2006/relationships/image" Target="../media/image4.sv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svg"/><Relationship Id="rId3"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9.svg"/><Relationship Id="rId3" Type="http://schemas.openxmlformats.org/officeDocument/2006/relationships/image" Target="../media/image11.png"/><Relationship Id="rId2" Type="http://schemas.openxmlformats.org/officeDocument/2006/relationships/image" Target="../media/image8.svg"/><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3.png"/><Relationship Id="rId4" Type="http://schemas.openxmlformats.org/officeDocument/2006/relationships/image" Target="../media/image5.svg"/><Relationship Id="rId3" Type="http://schemas.openxmlformats.org/officeDocument/2006/relationships/image" Target="../media/image4.png"/><Relationship Id="rId2" Type="http://schemas.openxmlformats.org/officeDocument/2006/relationships/image" Target="../media/image4.sv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3.png"/><Relationship Id="rId4" Type="http://schemas.openxmlformats.org/officeDocument/2006/relationships/image" Target="../media/image5.svg"/><Relationship Id="rId3" Type="http://schemas.openxmlformats.org/officeDocument/2006/relationships/image" Target="../media/image4.png"/><Relationship Id="rId2" Type="http://schemas.openxmlformats.org/officeDocument/2006/relationships/image" Target="../media/image4.sv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grpSp>
        <p:nvGrpSpPr>
          <p:cNvPr id="2" name="Group 2"/>
          <p:cNvGrpSpPr/>
          <p:nvPr/>
        </p:nvGrpSpPr>
        <p:grpSpPr>
          <a:xfrm>
            <a:off x="7250735" y="-774700"/>
            <a:ext cx="15051428" cy="14746763"/>
            <a:chOff x="0" y="0"/>
            <a:chExt cx="20068571" cy="19662351"/>
          </a:xfrm>
        </p:grpSpPr>
        <p:pic>
          <p:nvPicPr>
            <p:cNvPr id="3" name="Picture 3"/>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17410038" cy="18629418"/>
            </a:xfrm>
            <a:prstGeom prst="rect">
              <a:avLst/>
            </a:prstGeom>
          </p:spPr>
        </p:pic>
        <p:pic>
          <p:nvPicPr>
            <p:cNvPr id="4" name="Picture 4"/>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658533" y="1032933"/>
              <a:ext cx="17410038" cy="18629418"/>
            </a:xfrm>
            <a:prstGeom prst="rect">
              <a:avLst/>
            </a:prstGeom>
          </p:spPr>
        </p:pic>
      </p:grpSp>
      <p:grpSp>
        <p:nvGrpSpPr>
          <p:cNvPr id="5" name="Group 5"/>
          <p:cNvGrpSpPr/>
          <p:nvPr/>
        </p:nvGrpSpPr>
        <p:grpSpPr>
          <a:xfrm>
            <a:off x="-1348238" y="7911360"/>
            <a:ext cx="19636238" cy="3103762"/>
            <a:chOff x="0" y="0"/>
            <a:chExt cx="2507534" cy="396348"/>
          </a:xfrm>
        </p:grpSpPr>
        <p:sp>
          <p:nvSpPr>
            <p:cNvPr id="6" name="Freeform 6"/>
            <p:cNvSpPr/>
            <p:nvPr/>
          </p:nvSpPr>
          <p:spPr>
            <a:xfrm>
              <a:off x="0" y="0"/>
              <a:ext cx="2507534" cy="396348"/>
            </a:xfrm>
            <a:custGeom>
              <a:avLst/>
              <a:gdLst/>
              <a:ahLst/>
              <a:cxnLst/>
              <a:rect l="l" t="t" r="r" b="b"/>
              <a:pathLst>
                <a:path w="2507534" h="396348">
                  <a:moveTo>
                    <a:pt x="0" y="0"/>
                  </a:moveTo>
                  <a:lnTo>
                    <a:pt x="2507534" y="0"/>
                  </a:lnTo>
                  <a:lnTo>
                    <a:pt x="2507534" y="396348"/>
                  </a:lnTo>
                  <a:lnTo>
                    <a:pt x="0" y="396348"/>
                  </a:lnTo>
                  <a:close/>
                </a:path>
              </a:pathLst>
            </a:custGeom>
            <a:solidFill>
              <a:srgbClr val="011C50"/>
            </a:solidFill>
          </p:spPr>
        </p:sp>
      </p:gr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H="1">
            <a:off x="11035706" y="768665"/>
            <a:ext cx="6482994" cy="8489635"/>
          </a:xfrm>
          <a:prstGeom prst="rect">
            <a:avLst/>
          </a:prstGeom>
        </p:spPr>
      </p:pic>
      <p:pic>
        <p:nvPicPr>
          <p:cNvPr id="8" name="Picture 8"/>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861943" y="532646"/>
            <a:ext cx="5800626" cy="1790943"/>
          </a:xfrm>
          <a:prstGeom prst="rect">
            <a:avLst/>
          </a:prstGeom>
        </p:spPr>
      </p:pic>
      <p:grpSp>
        <p:nvGrpSpPr>
          <p:cNvPr id="9" name="Group 9"/>
          <p:cNvGrpSpPr/>
          <p:nvPr/>
        </p:nvGrpSpPr>
        <p:grpSpPr>
          <a:xfrm>
            <a:off x="862445" y="1641336"/>
            <a:ext cx="17735681" cy="5641704"/>
            <a:chOff x="-221673" y="-2095500"/>
            <a:chExt cx="23647574" cy="7522271"/>
          </a:xfrm>
        </p:grpSpPr>
        <p:sp>
          <p:nvSpPr>
            <p:cNvPr id="10" name="TextBox 10"/>
            <p:cNvSpPr txBox="1"/>
            <p:nvPr/>
          </p:nvSpPr>
          <p:spPr>
            <a:xfrm>
              <a:off x="-221673" y="-2095500"/>
              <a:ext cx="23647574" cy="7078861"/>
            </a:xfrm>
            <a:prstGeom prst="rect">
              <a:avLst/>
            </a:prstGeom>
          </p:spPr>
          <p:txBody>
            <a:bodyPr wrap="square" lIns="0" tIns="0" rIns="0" bIns="0" rtlCol="0" anchor="t">
              <a:spAutoFit/>
            </a:bodyPr>
            <a:lstStyle/>
            <a:p>
              <a:pPr>
                <a:lnSpc>
                  <a:spcPts val="13800"/>
                </a:lnSpc>
              </a:pPr>
              <a:r>
                <a:rPr lang="en-US" sz="9600">
                  <a:solidFill>
                    <a:srgbClr val="FFFFFF"/>
                  </a:solidFill>
                  <a:latin typeface="Telegraf Bold" panose="00000800000000000000"/>
                </a:rPr>
                <a:t>NEW PROGRAM DEVELOPMENT EVALUATION</a:t>
              </a:r>
              <a:endParaRPr lang="en-US" sz="9600">
                <a:solidFill>
                  <a:srgbClr val="FFFFFF"/>
                </a:solidFill>
                <a:latin typeface="Telegraf Bold" panose="00000800000000000000"/>
              </a:endParaRPr>
            </a:p>
          </p:txBody>
        </p:sp>
        <p:sp>
          <p:nvSpPr>
            <p:cNvPr id="11" name="TextBox 11"/>
            <p:cNvSpPr txBox="1"/>
            <p:nvPr/>
          </p:nvSpPr>
          <p:spPr>
            <a:xfrm>
              <a:off x="-157237" y="4593016"/>
              <a:ext cx="14392738" cy="833755"/>
            </a:xfrm>
            <a:prstGeom prst="rect">
              <a:avLst/>
            </a:prstGeom>
          </p:spPr>
          <p:txBody>
            <a:bodyPr lIns="0" tIns="0" rIns="0" bIns="0" rtlCol="0" anchor="t">
              <a:spAutoFit/>
            </a:bodyPr>
            <a:lstStyle/>
            <a:p>
              <a:pPr>
                <a:lnSpc>
                  <a:spcPts val="5040"/>
                </a:lnSpc>
              </a:pPr>
              <a:r>
                <a:rPr lang="en-US" sz="3600">
                  <a:solidFill>
                    <a:srgbClr val="FFFFFF"/>
                  </a:solidFill>
                  <a:latin typeface="Telegraf" panose="00000500000000000000"/>
                </a:rPr>
                <a:t>For CobbleStone Learning Centers</a:t>
              </a:r>
              <a:endParaRPr lang="en-US" sz="3600">
                <a:solidFill>
                  <a:srgbClr val="FFFFFF"/>
                </a:solidFill>
                <a:latin typeface="Telegraf" panose="00000500000000000000"/>
              </a:endParaRPr>
            </a:p>
          </p:txBody>
        </p:sp>
      </p:grpSp>
      <p:sp>
        <p:nvSpPr>
          <p:cNvPr id="12" name="TextBox 12"/>
          <p:cNvSpPr txBox="1"/>
          <p:nvPr/>
        </p:nvSpPr>
        <p:spPr>
          <a:xfrm>
            <a:off x="865414" y="8243918"/>
            <a:ext cx="10839912" cy="645795"/>
          </a:xfrm>
          <a:prstGeom prst="rect">
            <a:avLst/>
          </a:prstGeom>
        </p:spPr>
        <p:txBody>
          <a:bodyPr wrap="square" lIns="0" tIns="0" rIns="0" bIns="0" rtlCol="0" anchor="t">
            <a:spAutoFit/>
          </a:bodyPr>
          <a:lstStyle/>
          <a:p>
            <a:pPr>
              <a:lnSpc>
                <a:spcPts val="5040"/>
              </a:lnSpc>
            </a:pPr>
            <a:r>
              <a:rPr lang="en-US" sz="3600" dirty="0">
                <a:solidFill>
                  <a:srgbClr val="F5BE49"/>
                </a:solidFill>
                <a:latin typeface="Telegraf" panose="00000500000000000000"/>
              </a:rPr>
              <a:t>,</a:t>
            </a:r>
            <a:r>
              <a:rPr lang="en-US" sz="3600" dirty="0" err="1">
                <a:solidFill>
                  <a:srgbClr val="F5BE49"/>
                </a:solidFill>
                <a:latin typeface="Telegraf" panose="00000500000000000000"/>
              </a:rPr>
              <a:t>Shanmukh</a:t>
            </a:r>
            <a:r>
              <a:rPr lang="en-US" sz="3600" dirty="0">
                <a:solidFill>
                  <a:srgbClr val="F5BE49"/>
                </a:solidFill>
                <a:latin typeface="Telegraf" panose="00000500000000000000"/>
              </a:rPr>
              <a:t> Sai Yadav Godha</a:t>
            </a:r>
            <a:endParaRPr lang="en-US" sz="3600" dirty="0">
              <a:solidFill>
                <a:srgbClr val="F5BE49"/>
              </a:solidFill>
              <a:latin typeface="Telegraf" panose="000005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sp>
        <p:nvSpPr>
          <p:cNvPr id="9" name="TextBox 9"/>
          <p:cNvSpPr txBox="1"/>
          <p:nvPr/>
        </p:nvSpPr>
        <p:spPr>
          <a:xfrm>
            <a:off x="8618549" y="132080"/>
            <a:ext cx="9295793" cy="896620"/>
          </a:xfrm>
          <a:prstGeom prst="rect">
            <a:avLst/>
          </a:prstGeom>
        </p:spPr>
        <p:txBody>
          <a:bodyPr lIns="0" tIns="0" rIns="0" bIns="0" rtlCol="0" anchor="t">
            <a:spAutoFit/>
          </a:bodyPr>
          <a:lstStyle/>
          <a:p>
            <a:pPr algn="ctr">
              <a:lnSpc>
                <a:spcPts val="7280"/>
              </a:lnSpc>
            </a:pPr>
            <a:r>
              <a:rPr lang="en-US" sz="5200" u="none">
                <a:solidFill>
                  <a:srgbClr val="FFFFFF"/>
                </a:solidFill>
                <a:ea typeface="WenQuanYi" panose="020B0606030804020204" charset="-122"/>
              </a:rPr>
              <a:t>添加副标题</a:t>
            </a:r>
            <a:endParaRPr lang="en-US" sz="5200" u="none">
              <a:solidFill>
                <a:srgbClr val="FFFFFF"/>
              </a:solidFill>
              <a:ea typeface="WenQuanYi" panose="020B0606030804020204" charset="-122"/>
            </a:endParaRPr>
          </a:p>
        </p:txBody>
      </p:sp>
      <p:sp>
        <p:nvSpPr>
          <p:cNvPr id="10" name="TextBox 10"/>
          <p:cNvSpPr txBox="1"/>
          <p:nvPr/>
        </p:nvSpPr>
        <p:spPr>
          <a:xfrm>
            <a:off x="296983" y="3092922"/>
            <a:ext cx="8476903" cy="3680303"/>
          </a:xfrm>
          <a:prstGeom prst="rect">
            <a:avLst/>
          </a:prstGeom>
        </p:spPr>
        <p:txBody>
          <a:bodyPr lIns="0" tIns="0" rIns="0" bIns="0" rtlCol="0" anchor="t">
            <a:spAutoFit/>
          </a:bodyPr>
          <a:lstStyle/>
          <a:p>
            <a:pPr marL="962025" lvl="1" indent="-480695">
              <a:lnSpc>
                <a:spcPts val="5795"/>
              </a:lnSpc>
              <a:buFont typeface="Arial" panose="020B0604020202020204"/>
              <a:buChar char="•"/>
            </a:pPr>
            <a:r>
              <a:rPr lang="en-US" sz="4450" dirty="0">
                <a:solidFill>
                  <a:srgbClr val="FFFFFF"/>
                </a:solidFill>
                <a:latin typeface="Open Sans" panose="020B0606030504020204"/>
              </a:rPr>
              <a:t>Program A had most students enrolled.</a:t>
            </a:r>
            <a:endParaRPr lang="en-US" sz="4450" dirty="0">
              <a:solidFill>
                <a:srgbClr val="FFFFFF"/>
              </a:solidFill>
              <a:latin typeface="Open Sans" panose="020B0606030504020204"/>
              <a:ea typeface="Open Sans" panose="020B0606030504020204"/>
              <a:cs typeface="Open Sans" panose="020B0606030504020204"/>
            </a:endParaRPr>
          </a:p>
          <a:p>
            <a:pPr>
              <a:lnSpc>
                <a:spcPts val="5795"/>
              </a:lnSpc>
            </a:pPr>
            <a:endParaRPr lang="en-US" sz="4455" dirty="0">
              <a:solidFill>
                <a:srgbClr val="FFFFFF"/>
              </a:solidFill>
              <a:latin typeface="Open Sans" panose="020B0606030504020204"/>
            </a:endParaRPr>
          </a:p>
          <a:p>
            <a:pPr marL="962025" lvl="1" indent="-480695">
              <a:lnSpc>
                <a:spcPts val="5795"/>
              </a:lnSpc>
              <a:buFont typeface="Arial" panose="020B0604020202020204"/>
              <a:buChar char="•"/>
            </a:pPr>
            <a:r>
              <a:rPr lang="en-US" sz="4450" dirty="0">
                <a:solidFill>
                  <a:srgbClr val="FFFFFF"/>
                </a:solidFill>
                <a:latin typeface="Open Sans" panose="020B0606030504020204"/>
              </a:rPr>
              <a:t>Not all enrolled students retake assessment tests.</a:t>
            </a:r>
            <a:endParaRPr lang="en-US" sz="4450" dirty="0">
              <a:solidFill>
                <a:srgbClr val="FFFFFF"/>
              </a:solidFill>
              <a:latin typeface="Open Sans" panose="020B0606030504020204"/>
              <a:ea typeface="Open Sans" panose="020B0606030504020204"/>
              <a:cs typeface="Open Sans" panose="020B0606030504020204"/>
            </a:endParaRPr>
          </a:p>
        </p:txBody>
      </p:sp>
      <p:pic>
        <p:nvPicPr>
          <p:cNvPr id="14" name="图片 14" descr="图表, 条形图&#10;&#10;已自动生成说明"/>
          <p:cNvPicPr>
            <a:picLocks noChangeAspect="1"/>
          </p:cNvPicPr>
          <p:nvPr/>
        </p:nvPicPr>
        <p:blipFill>
          <a:blip r:embed="rId1"/>
          <a:stretch>
            <a:fillRect/>
          </a:stretch>
        </p:blipFill>
        <p:spPr>
          <a:xfrm>
            <a:off x="9514115" y="-1812"/>
            <a:ext cx="8775698" cy="10290626"/>
          </a:xfrm>
          <a:prstGeom prst="rect">
            <a:avLst/>
          </a:prstGeom>
        </p:spPr>
      </p:pic>
      <p:sp>
        <p:nvSpPr>
          <p:cNvPr id="2" name="矩形 1"/>
          <p:cNvSpPr/>
          <p:nvPr/>
        </p:nvSpPr>
        <p:spPr>
          <a:xfrm>
            <a:off x="12399818" y="519545"/>
            <a:ext cx="1956954" cy="386195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 name="直接箭头连接符 2"/>
          <p:cNvCxnSpPr/>
          <p:nvPr/>
        </p:nvCxnSpPr>
        <p:spPr>
          <a:xfrm flipH="1">
            <a:off x="10484426" y="4530437"/>
            <a:ext cx="7805305" cy="13853"/>
          </a:xfrm>
          <a:prstGeom prst="straightConnector1">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sp>
        <p:nvSpPr>
          <p:cNvPr id="17" name="TextBox 17"/>
          <p:cNvSpPr txBox="1"/>
          <p:nvPr/>
        </p:nvSpPr>
        <p:spPr>
          <a:xfrm>
            <a:off x="10891409" y="1107156"/>
            <a:ext cx="6318710" cy="8441798"/>
          </a:xfrm>
          <a:prstGeom prst="rect">
            <a:avLst/>
          </a:prstGeom>
        </p:spPr>
        <p:txBody>
          <a:bodyPr wrap="square" lIns="0" tIns="0" rIns="0" bIns="0" rtlCol="0" anchor="t">
            <a:spAutoFit/>
          </a:bodyPr>
          <a:lstStyle/>
          <a:p>
            <a:pPr marL="804545" lvl="1" indent="-401955">
              <a:lnSpc>
                <a:spcPct val="150000"/>
              </a:lnSpc>
              <a:buFont typeface="Arial" panose="020B0604020202020204"/>
              <a:buChar char="•"/>
            </a:pPr>
            <a:r>
              <a:rPr lang="en-US" sz="3700">
                <a:solidFill>
                  <a:srgbClr val="FFFFFF"/>
                </a:solidFill>
                <a:latin typeface="WenQuanYi" panose="020B0606030804020204" charset="-122"/>
                <a:ea typeface="WenQuanYi" panose="020B0606030804020204" charset="-122"/>
                <a:cs typeface="WenQuanYi" panose="020B0606030804020204" charset="-122"/>
              </a:rPr>
              <a:t>Initial intake scores vary slightly between different programs</a:t>
            </a:r>
            <a:endParaRPr lang="zh-CN" altLang="en-US">
              <a:cs typeface="Calibri" panose="020F0502020204030204"/>
            </a:endParaRPr>
          </a:p>
          <a:p>
            <a:pPr marL="804545" lvl="1" indent="-401955">
              <a:lnSpc>
                <a:spcPct val="150000"/>
              </a:lnSpc>
              <a:buFont typeface="Arial" panose="020B0604020202020204"/>
              <a:buChar char="•"/>
            </a:pPr>
            <a:r>
              <a:rPr lang="en-US" sz="3700">
                <a:solidFill>
                  <a:srgbClr val="FFFFFF"/>
                </a:solidFill>
                <a:latin typeface="WenQuanYi" panose="020B0606030804020204" charset="-122"/>
                <a:ea typeface="WenQuanYi" panose="020B0606030804020204" charset="-122"/>
                <a:cs typeface="WenQuanYi" panose="020B0606030804020204" charset="-122"/>
              </a:rPr>
              <a:t>Program A and B have a positive improvement on students' learning outcome</a:t>
            </a:r>
            <a:endParaRPr lang="en-US" sz="3700">
              <a:solidFill>
                <a:srgbClr val="FFFFFF"/>
              </a:solidFill>
              <a:latin typeface="WenQuanYi" panose="020B0606030804020204" charset="-122"/>
              <a:ea typeface="WenQuanYi" panose="020B0606030804020204" charset="-122"/>
              <a:cs typeface="WenQuanYi" panose="020B0606030804020204" charset="-122"/>
            </a:endParaRPr>
          </a:p>
          <a:p>
            <a:pPr marL="804545" lvl="1" indent="-401955">
              <a:lnSpc>
                <a:spcPct val="150000"/>
              </a:lnSpc>
              <a:buFont typeface="Arial" panose="020B0604020202020204"/>
              <a:buChar char="•"/>
            </a:pPr>
            <a:r>
              <a:rPr lang="en-US" sz="3700">
                <a:solidFill>
                  <a:srgbClr val="FFFFFF"/>
                </a:solidFill>
                <a:latin typeface="WenQuanYi" panose="020B0606030804020204" charset="-122"/>
                <a:ea typeface="WenQuanYi" panose="020B0606030804020204" charset="-122"/>
                <a:cs typeface="WenQuanYi" panose="020B0606030804020204" charset="-122"/>
              </a:rPr>
              <a:t>Program C has little change on students' academic performance</a:t>
            </a:r>
            <a:endParaRPr lang="en-US" sz="3700">
              <a:solidFill>
                <a:srgbClr val="FFFFFF"/>
              </a:solidFill>
              <a:latin typeface="WenQuanYi" panose="020B0606030804020204" charset="-122"/>
              <a:ea typeface="WenQuanYi" panose="020B0606030804020204" charset="-122"/>
              <a:cs typeface="WenQuanYi" panose="020B0606030804020204" charset="-122"/>
            </a:endParaRPr>
          </a:p>
        </p:txBody>
      </p:sp>
      <p:pic>
        <p:nvPicPr>
          <p:cNvPr id="19" name="图片 19" descr="图表, 箱线图&#10;&#10;已自动生成说明"/>
          <p:cNvPicPr>
            <a:picLocks noChangeAspect="1"/>
          </p:cNvPicPr>
          <p:nvPr/>
        </p:nvPicPr>
        <p:blipFill>
          <a:blip r:embed="rId1"/>
          <a:stretch>
            <a:fillRect/>
          </a:stretch>
        </p:blipFill>
        <p:spPr>
          <a:xfrm>
            <a:off x="-1813" y="1105989"/>
            <a:ext cx="10255039" cy="9181735"/>
          </a:xfrm>
          <a:prstGeom prst="rect">
            <a:avLst/>
          </a:prstGeom>
        </p:spPr>
      </p:pic>
      <p:sp>
        <p:nvSpPr>
          <p:cNvPr id="2" name="文本框 1"/>
          <p:cNvSpPr txBox="1"/>
          <p:nvPr/>
        </p:nvSpPr>
        <p:spPr>
          <a:xfrm>
            <a:off x="158749" y="278423"/>
            <a:ext cx="1017221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3600" b="1">
                <a:solidFill>
                  <a:schemeClr val="bg1"/>
                </a:solidFill>
                <a:latin typeface="WenQuanYi" panose="020B0606030804020204" charset="-122"/>
                <a:ea typeface="WenQuanYi" panose="020B0606030804020204" charset="-122"/>
                <a:cs typeface="Calibri" panose="020F0502020204030204"/>
              </a:rPr>
              <a:t>Overview of learning outcomes in experiments</a:t>
            </a:r>
            <a:endParaRPr lang="zh-CN" altLang="en-US" sz="2800" b="1">
              <a:solidFill>
                <a:schemeClr val="bg1"/>
              </a:solidFill>
              <a:latin typeface="WenQuanYi" panose="020B0606030804020204" charset="-122"/>
              <a:ea typeface="WenQuanYi" panose="020B0606030804020204" charset="-122"/>
              <a:cs typeface="Calibri" panose="020F0502020204030204"/>
            </a:endParaRPr>
          </a:p>
        </p:txBody>
      </p:sp>
      <p:sp>
        <p:nvSpPr>
          <p:cNvPr id="4" name="矩形 3"/>
          <p:cNvSpPr/>
          <p:nvPr/>
        </p:nvSpPr>
        <p:spPr>
          <a:xfrm>
            <a:off x="2759807" y="1404327"/>
            <a:ext cx="439615" cy="8382000"/>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7312268" y="1404327"/>
            <a:ext cx="439615" cy="8382000"/>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sp>
        <p:nvSpPr>
          <p:cNvPr id="10" name="TextBox 10"/>
          <p:cNvSpPr txBox="1"/>
          <p:nvPr/>
        </p:nvSpPr>
        <p:spPr>
          <a:xfrm>
            <a:off x="42269" y="3381481"/>
            <a:ext cx="8032404" cy="5283306"/>
          </a:xfrm>
          <a:prstGeom prst="rect">
            <a:avLst/>
          </a:prstGeom>
        </p:spPr>
        <p:txBody>
          <a:bodyPr wrap="square" lIns="0" tIns="0" rIns="0" bIns="0" rtlCol="0" anchor="t">
            <a:spAutoFit/>
          </a:bodyPr>
          <a:lstStyle/>
          <a:p>
            <a:pPr marL="962025" lvl="1" indent="-480695">
              <a:lnSpc>
                <a:spcPct val="200000"/>
              </a:lnSpc>
              <a:buFont typeface="Arial" panose="020B0604020202020204"/>
              <a:buChar char="•"/>
            </a:pPr>
            <a:r>
              <a:rPr lang="en-US" sz="4450">
                <a:solidFill>
                  <a:srgbClr val="FFFFFF"/>
                </a:solidFill>
                <a:latin typeface="Open Sans" panose="020B0606030504020204"/>
              </a:rPr>
              <a:t>Program B yields best learning outcomes in the view of all subjects</a:t>
            </a:r>
            <a:endParaRPr lang="zh-CN" altLang="en-US"/>
          </a:p>
          <a:p>
            <a:pPr marL="962025" lvl="1" indent="-480695">
              <a:lnSpc>
                <a:spcPct val="200000"/>
              </a:lnSpc>
              <a:buFont typeface="Arial" panose="020B0604020202020204"/>
              <a:buChar char="•"/>
            </a:pPr>
            <a:endParaRPr lang="en-US" sz="4450">
              <a:solidFill>
                <a:srgbClr val="FFFFFF"/>
              </a:solidFill>
              <a:latin typeface="Open Sans" panose="020B0606030504020204"/>
              <a:ea typeface="Open Sans" panose="020B0606030504020204"/>
              <a:cs typeface="Open Sans" panose="020B0606030504020204"/>
            </a:endParaRPr>
          </a:p>
        </p:txBody>
      </p:sp>
      <p:sp>
        <p:nvSpPr>
          <p:cNvPr id="2" name="文本框 1"/>
          <p:cNvSpPr txBox="1"/>
          <p:nvPr/>
        </p:nvSpPr>
        <p:spPr>
          <a:xfrm>
            <a:off x="8250115" y="354133"/>
            <a:ext cx="1044330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3600" b="1">
                <a:solidFill>
                  <a:schemeClr val="bg1"/>
                </a:solidFill>
                <a:latin typeface="WenQuanYi" panose="020B0606030804020204" charset="-122"/>
                <a:ea typeface="WenQuanYi" panose="020B0606030804020204" charset="-122"/>
                <a:cs typeface="Calibri" panose="020F0502020204030204"/>
              </a:rPr>
              <a:t>Average total score improvement in experiments</a:t>
            </a:r>
            <a:endParaRPr lang="zh-CN" altLang="en-US" sz="3600" b="1">
              <a:solidFill>
                <a:schemeClr val="bg1"/>
              </a:solidFill>
              <a:latin typeface="WenQuanYi" panose="020B0606030804020204" charset="-122"/>
              <a:ea typeface="WenQuanYi" panose="020B0606030804020204" charset="-122"/>
              <a:cs typeface="WenQuanYi" panose="020B0606030804020204" charset="-122"/>
            </a:endParaRPr>
          </a:p>
        </p:txBody>
      </p:sp>
      <p:pic>
        <p:nvPicPr>
          <p:cNvPr id="5" name="图片 5" descr="图表, 条形图&#10;&#10;已自动生成说明"/>
          <p:cNvPicPr>
            <a:picLocks noChangeAspect="1"/>
          </p:cNvPicPr>
          <p:nvPr/>
        </p:nvPicPr>
        <p:blipFill>
          <a:blip r:embed="rId1"/>
          <a:stretch>
            <a:fillRect/>
          </a:stretch>
        </p:blipFill>
        <p:spPr>
          <a:xfrm>
            <a:off x="8371643" y="1201371"/>
            <a:ext cx="9911917" cy="9082743"/>
          </a:xfrm>
          <a:prstGeom prst="rect">
            <a:avLst/>
          </a:prstGeom>
        </p:spPr>
      </p:pic>
      <p:sp>
        <p:nvSpPr>
          <p:cNvPr id="6" name="文本框 5"/>
          <p:cNvSpPr txBox="1"/>
          <p:nvPr/>
        </p:nvSpPr>
        <p:spPr>
          <a:xfrm>
            <a:off x="9404781" y="5898102"/>
            <a:ext cx="126229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l"/>
            <a:r>
              <a:rPr lang="zh-CN" altLang="en-US" sz="2800" b="1" dirty="0">
                <a:latin typeface="WenQuanYi" panose="020B0606030804020204" charset="-122"/>
                <a:ea typeface="WenQuanYi" panose="020B0606030804020204" charset="-122"/>
                <a:cs typeface="Calibri" panose="020F0502020204030204"/>
              </a:rPr>
              <a:t>42.96</a:t>
            </a:r>
            <a:endParaRPr lang="zh-CN" altLang="en-US" sz="2800" b="1" dirty="0">
              <a:latin typeface="WenQuanYi" panose="020B0606030804020204" charset="-122"/>
              <a:ea typeface="WenQuanYi" panose="020B0606030804020204" charset="-122"/>
              <a:cs typeface="Calibri" panose="020F0502020204030204"/>
            </a:endParaRPr>
          </a:p>
        </p:txBody>
      </p:sp>
      <p:sp>
        <p:nvSpPr>
          <p:cNvPr id="8" name="文本框 7"/>
          <p:cNvSpPr txBox="1"/>
          <p:nvPr/>
        </p:nvSpPr>
        <p:spPr>
          <a:xfrm>
            <a:off x="11368966" y="2258257"/>
            <a:ext cx="126229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l"/>
            <a:r>
              <a:rPr lang="zh-CN" altLang="en-US" sz="2800" b="1" dirty="0">
                <a:latin typeface="WenQuanYi" panose="020B0606030804020204" charset="-122"/>
                <a:ea typeface="WenQuanYi" panose="020B0606030804020204" charset="-122"/>
                <a:cs typeface="Calibri" panose="020F0502020204030204"/>
              </a:rPr>
              <a:t>94.03</a:t>
            </a:r>
            <a:endParaRPr lang="zh-CN" altLang="en-US" sz="2800" b="1" dirty="0">
              <a:latin typeface="WenQuanYi" panose="020B0606030804020204" charset="-122"/>
              <a:ea typeface="WenQuanYi" panose="020B0606030804020204" charset="-122"/>
              <a:cs typeface="Calibri" panose="020F0502020204030204"/>
            </a:endParaRPr>
          </a:p>
        </p:txBody>
      </p:sp>
      <p:sp>
        <p:nvSpPr>
          <p:cNvPr id="11" name="文本框 10"/>
          <p:cNvSpPr txBox="1"/>
          <p:nvPr/>
        </p:nvSpPr>
        <p:spPr>
          <a:xfrm>
            <a:off x="13244374" y="1192937"/>
            <a:ext cx="126229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l"/>
            <a:r>
              <a:rPr lang="zh-CN" altLang="en-US" sz="2800" b="1" dirty="0">
                <a:latin typeface="WenQuanYi" panose="020B0606030804020204" charset="-122"/>
                <a:ea typeface="WenQuanYi" panose="020B0606030804020204" charset="-122"/>
                <a:cs typeface="Calibri" panose="020F0502020204030204"/>
              </a:rPr>
              <a:t>110.48</a:t>
            </a:r>
            <a:endParaRPr lang="zh-CN" altLang="en-US" sz="2800" b="1" dirty="0">
              <a:latin typeface="WenQuanYi" panose="020B0606030804020204" charset="-122"/>
              <a:ea typeface="WenQuanYi" panose="020B0606030804020204" charset="-122"/>
              <a:cs typeface="Calibri" panose="020F0502020204030204"/>
            </a:endParaRPr>
          </a:p>
        </p:txBody>
      </p:sp>
      <p:sp>
        <p:nvSpPr>
          <p:cNvPr id="12" name="文本框 11"/>
          <p:cNvSpPr txBox="1"/>
          <p:nvPr/>
        </p:nvSpPr>
        <p:spPr>
          <a:xfrm>
            <a:off x="15408305" y="8394946"/>
            <a:ext cx="126229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l"/>
            <a:r>
              <a:rPr lang="zh-CN" altLang="en-US" sz="2800" b="1" dirty="0">
                <a:latin typeface="WenQuanYi" panose="020B0606030804020204" charset="-122"/>
                <a:ea typeface="WenQuanYi" panose="020B0606030804020204" charset="-122"/>
                <a:cs typeface="Calibri" panose="020F0502020204030204"/>
              </a:rPr>
              <a:t>8.35</a:t>
            </a:r>
            <a:endParaRPr lang="zh-CN" altLang="en-US" sz="2800" b="1" dirty="0">
              <a:latin typeface="WenQuanYi" panose="020B0606030804020204" charset="-122"/>
              <a:ea typeface="WenQuanYi" panose="020B0606030804020204" charset="-122"/>
              <a:cs typeface="Calibri" panose="020F0502020204030204"/>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grpSp>
        <p:nvGrpSpPr>
          <p:cNvPr id="2" name="Group 2"/>
          <p:cNvGrpSpPr/>
          <p:nvPr/>
        </p:nvGrpSpPr>
        <p:grpSpPr>
          <a:xfrm>
            <a:off x="-1" y="-132201"/>
            <a:ext cx="8465614" cy="10419201"/>
            <a:chOff x="0" y="-19050"/>
            <a:chExt cx="3378823" cy="2744152"/>
          </a:xfrm>
        </p:grpSpPr>
        <p:sp>
          <p:nvSpPr>
            <p:cNvPr id="3" name="Freeform 3"/>
            <p:cNvSpPr/>
            <p:nvPr/>
          </p:nvSpPr>
          <p:spPr>
            <a:xfrm>
              <a:off x="0" y="0"/>
              <a:ext cx="3378823" cy="2725102"/>
            </a:xfrm>
            <a:custGeom>
              <a:avLst/>
              <a:gdLst/>
              <a:ahLst/>
              <a:cxnLst/>
              <a:rect l="l" t="t" r="r" b="b"/>
              <a:pathLst>
                <a:path w="3378823" h="2725102">
                  <a:moveTo>
                    <a:pt x="0" y="0"/>
                  </a:moveTo>
                  <a:lnTo>
                    <a:pt x="3378823" y="0"/>
                  </a:lnTo>
                  <a:lnTo>
                    <a:pt x="3378823" y="2725102"/>
                  </a:lnTo>
                  <a:lnTo>
                    <a:pt x="0" y="2725102"/>
                  </a:lnTo>
                  <a:close/>
                </a:path>
              </a:pathLst>
            </a:custGeom>
            <a:solidFill>
              <a:srgbClr val="FFFFFF"/>
            </a:solidFill>
          </p:spPr>
        </p:sp>
        <p:sp>
          <p:nvSpPr>
            <p:cNvPr id="4" name="TextBox 4"/>
            <p:cNvSpPr txBox="1"/>
            <p:nvPr/>
          </p:nvSpPr>
          <p:spPr>
            <a:xfrm>
              <a:off x="0" y="-19050"/>
              <a:ext cx="812800" cy="831850"/>
            </a:xfrm>
            <a:prstGeom prst="rect">
              <a:avLst/>
            </a:prstGeom>
          </p:spPr>
          <p:txBody>
            <a:bodyPr lIns="50800" tIns="50800" rIns="50800" bIns="50800" rtlCol="0" anchor="ctr"/>
            <a:lstStyle/>
            <a:p>
              <a:pPr algn="ctr">
                <a:lnSpc>
                  <a:spcPts val="3120"/>
                </a:lnSpc>
              </a:pPr>
            </a:p>
          </p:txBody>
        </p:sp>
      </p:grpSp>
      <p:pic>
        <p:nvPicPr>
          <p:cNvPr id="31" name="图片 31" descr="图表&#10;&#10;已自动生成说明"/>
          <p:cNvPicPr>
            <a:picLocks noChangeAspect="1"/>
          </p:cNvPicPr>
          <p:nvPr/>
        </p:nvPicPr>
        <p:blipFill>
          <a:blip r:embed="rId1"/>
          <a:stretch>
            <a:fillRect/>
          </a:stretch>
        </p:blipFill>
        <p:spPr>
          <a:xfrm>
            <a:off x="-1813" y="-64401"/>
            <a:ext cx="8548914" cy="10281380"/>
          </a:xfrm>
          <a:prstGeom prst="rect">
            <a:avLst/>
          </a:prstGeom>
        </p:spPr>
      </p:pic>
      <p:sp>
        <p:nvSpPr>
          <p:cNvPr id="7" name="文本框 6"/>
          <p:cNvSpPr txBox="1"/>
          <p:nvPr/>
        </p:nvSpPr>
        <p:spPr>
          <a:xfrm>
            <a:off x="9140537" y="2516332"/>
            <a:ext cx="7955972" cy="5260223"/>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962025" lvl="1" indent="-480695">
              <a:lnSpc>
                <a:spcPts val="5795"/>
              </a:lnSpc>
              <a:buFont typeface="Arial" panose="020B0604020202020204"/>
              <a:buChar char="•"/>
            </a:pPr>
            <a:r>
              <a:rPr lang="en-US" altLang="zh-CN" sz="4450">
                <a:solidFill>
                  <a:srgbClr val="FFFFFF"/>
                </a:solidFill>
                <a:latin typeface="Open Sans" panose="020B0606030504020204"/>
                <a:ea typeface="SimSun" panose="02010600030101010101" pitchFamily="2" charset="-122"/>
                <a:cs typeface="Open Sans" panose="020B0606030504020204"/>
              </a:rPr>
              <a:t>Program B has highest scores improvement in Math Section. </a:t>
            </a:r>
            <a:endParaRPr lang="en-US" altLang="zh-CN" sz="4450">
              <a:solidFill>
                <a:srgbClr val="FFFFFF"/>
              </a:solidFill>
              <a:latin typeface="Open Sans" panose="020B0606030504020204"/>
              <a:ea typeface="SimSun" panose="02010600030101010101" pitchFamily="2" charset="-122"/>
              <a:cs typeface="Open Sans" panose="020B0606030504020204"/>
            </a:endParaRPr>
          </a:p>
          <a:p>
            <a:pPr marL="962025" lvl="1" indent="-480695">
              <a:lnSpc>
                <a:spcPts val="5795"/>
              </a:lnSpc>
              <a:buFont typeface="Arial" panose="020B0604020202020204"/>
              <a:buChar char="•"/>
            </a:pPr>
            <a:r>
              <a:rPr lang="en-US" altLang="zh-CN" sz="4450">
                <a:solidFill>
                  <a:srgbClr val="FFFFFF"/>
                </a:solidFill>
                <a:latin typeface="Open Sans" panose="020B0606030504020204"/>
                <a:ea typeface="SimSun" panose="02010600030101010101" pitchFamily="2" charset="-122"/>
              </a:rPr>
              <a:t>Program A has highest score improvement in Verbal Section.</a:t>
            </a:r>
            <a:endParaRPr lang="en-US" altLang="zh-CN" sz="4450">
              <a:solidFill>
                <a:srgbClr val="FFFFFF"/>
              </a:solidFill>
              <a:latin typeface="Open Sans" panose="020B0606030504020204"/>
              <a:ea typeface="SimSun" panose="02010600030101010101" pitchFamily="2" charset="-122"/>
              <a:cs typeface="Open Sans" panose="020B0606030504020204"/>
            </a:endParaRPr>
          </a:p>
        </p:txBody>
      </p:sp>
      <p:sp>
        <p:nvSpPr>
          <p:cNvPr id="8" name="矩形 7"/>
          <p:cNvSpPr/>
          <p:nvPr/>
        </p:nvSpPr>
        <p:spPr>
          <a:xfrm>
            <a:off x="5634460" y="1125681"/>
            <a:ext cx="946448" cy="44507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671791" y="5492552"/>
            <a:ext cx="1010338" cy="441344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grpSp>
        <p:nvGrpSpPr>
          <p:cNvPr id="2" name="Group 2"/>
          <p:cNvGrpSpPr/>
          <p:nvPr/>
        </p:nvGrpSpPr>
        <p:grpSpPr>
          <a:xfrm rot="8100000">
            <a:off x="-5392114" y="-2070100"/>
            <a:ext cx="15051428" cy="14746763"/>
            <a:chOff x="0" y="0"/>
            <a:chExt cx="20068571" cy="19662351"/>
          </a:xfrm>
        </p:grpSpPr>
        <p:pic>
          <p:nvPicPr>
            <p:cNvPr id="3" name="Picture 3"/>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17410038" cy="18629418"/>
            </a:xfrm>
            <a:prstGeom prst="rect">
              <a:avLst/>
            </a:prstGeom>
          </p:spPr>
        </p:pic>
        <p:pic>
          <p:nvPicPr>
            <p:cNvPr id="4" name="Picture 4"/>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658533" y="1032933"/>
              <a:ext cx="17410038" cy="18629418"/>
            </a:xfrm>
            <a:prstGeom prst="rect">
              <a:avLst/>
            </a:prstGeom>
          </p:spPr>
        </p:pic>
      </p:grpSp>
      <p:grpSp>
        <p:nvGrpSpPr>
          <p:cNvPr id="5" name="Group 5"/>
          <p:cNvGrpSpPr/>
          <p:nvPr/>
        </p:nvGrpSpPr>
        <p:grpSpPr>
          <a:xfrm>
            <a:off x="-1348238" y="7911360"/>
            <a:ext cx="19636238" cy="3103762"/>
            <a:chOff x="0" y="0"/>
            <a:chExt cx="2507534" cy="396348"/>
          </a:xfrm>
        </p:grpSpPr>
        <p:sp>
          <p:nvSpPr>
            <p:cNvPr id="6" name="Freeform 6"/>
            <p:cNvSpPr/>
            <p:nvPr/>
          </p:nvSpPr>
          <p:spPr>
            <a:xfrm>
              <a:off x="0" y="0"/>
              <a:ext cx="2507534" cy="396348"/>
            </a:xfrm>
            <a:custGeom>
              <a:avLst/>
              <a:gdLst/>
              <a:ahLst/>
              <a:cxnLst/>
              <a:rect l="l" t="t" r="r" b="b"/>
              <a:pathLst>
                <a:path w="2507534" h="396348">
                  <a:moveTo>
                    <a:pt x="0" y="0"/>
                  </a:moveTo>
                  <a:lnTo>
                    <a:pt x="2507534" y="0"/>
                  </a:lnTo>
                  <a:lnTo>
                    <a:pt x="2507534" y="396348"/>
                  </a:lnTo>
                  <a:lnTo>
                    <a:pt x="0" y="396348"/>
                  </a:lnTo>
                  <a:close/>
                </a:path>
              </a:pathLst>
            </a:custGeom>
            <a:solidFill>
              <a:srgbClr val="011C50"/>
            </a:solidFill>
          </p:spPr>
        </p:sp>
      </p:gr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H="1">
            <a:off x="1028700" y="3019783"/>
            <a:ext cx="6235699" cy="5578117"/>
          </a:xfrm>
          <a:prstGeom prst="rect">
            <a:avLst/>
          </a:prstGeom>
        </p:spPr>
      </p:pic>
      <p:grpSp>
        <p:nvGrpSpPr>
          <p:cNvPr id="8" name="Group 8"/>
          <p:cNvGrpSpPr/>
          <p:nvPr/>
        </p:nvGrpSpPr>
        <p:grpSpPr>
          <a:xfrm>
            <a:off x="9042400" y="3845597"/>
            <a:ext cx="8216900" cy="4424288"/>
            <a:chOff x="-135467" y="3672660"/>
            <a:chExt cx="10955867" cy="5899050"/>
          </a:xfrm>
        </p:grpSpPr>
        <p:sp>
          <p:nvSpPr>
            <p:cNvPr id="9" name="TextBox 9"/>
            <p:cNvSpPr txBox="1"/>
            <p:nvPr/>
          </p:nvSpPr>
          <p:spPr>
            <a:xfrm>
              <a:off x="-135467" y="3672660"/>
              <a:ext cx="10820400" cy="5899050"/>
            </a:xfrm>
            <a:prstGeom prst="rect">
              <a:avLst/>
            </a:prstGeom>
          </p:spPr>
          <p:txBody>
            <a:bodyPr lIns="0" tIns="0" rIns="0" bIns="0" rtlCol="0" anchor="t">
              <a:spAutoFit/>
            </a:bodyPr>
            <a:lstStyle/>
            <a:p>
              <a:pPr>
                <a:lnSpc>
                  <a:spcPts val="11520"/>
                </a:lnSpc>
              </a:pPr>
              <a:r>
                <a:rPr lang="en-US" sz="9600" dirty="0">
                  <a:solidFill>
                    <a:srgbClr val="FFFFFF"/>
                  </a:solidFill>
                  <a:latin typeface="Telegraf Bold" panose="00000800000000000000"/>
                </a:rPr>
                <a:t>Experiments Evaluation</a:t>
              </a:r>
              <a:endParaRPr lang="en-US" sz="9600" dirty="0">
                <a:solidFill>
                  <a:srgbClr val="FFFFFF"/>
                </a:solidFill>
                <a:latin typeface="Telegraf Bold" panose="00000800000000000000"/>
                <a:ea typeface="SimSun" panose="02010600030101010101" pitchFamily="2" charset="-122"/>
                <a:cs typeface="Calibri" panose="020F0502020204030204"/>
              </a:endParaRPr>
            </a:p>
            <a:p>
              <a:pPr>
                <a:lnSpc>
                  <a:spcPts val="11520"/>
                </a:lnSpc>
              </a:pPr>
              <a:endParaRPr lang="en-US" sz="9600">
                <a:solidFill>
                  <a:srgbClr val="FFFFFF"/>
                </a:solidFill>
                <a:latin typeface="Telegraf Bold" panose="00000800000000000000"/>
                <a:ea typeface="SimSun" panose="02010600030101010101" pitchFamily="2" charset="-122"/>
              </a:endParaRPr>
            </a:p>
          </p:txBody>
        </p:sp>
        <p:sp>
          <p:nvSpPr>
            <p:cNvPr id="10" name="TextBox 10"/>
            <p:cNvSpPr txBox="1"/>
            <p:nvPr/>
          </p:nvSpPr>
          <p:spPr>
            <a:xfrm>
              <a:off x="0" y="8044392"/>
              <a:ext cx="10820400" cy="628862"/>
            </a:xfrm>
            <a:prstGeom prst="rect">
              <a:avLst/>
            </a:prstGeom>
          </p:spPr>
          <p:txBody>
            <a:bodyPr lIns="0" tIns="0" rIns="0" bIns="0" rtlCol="0" anchor="t">
              <a:spAutoFit/>
            </a:bodyPr>
            <a:lstStyle/>
            <a:p>
              <a:pPr>
                <a:lnSpc>
                  <a:spcPts val="3640"/>
                </a:lnSpc>
              </a:pPr>
              <a:r>
                <a:rPr lang="en-US" sz="2800">
                  <a:solidFill>
                    <a:srgbClr val="FFFFFF"/>
                  </a:solidFill>
                  <a:latin typeface="Telegraf" panose="00000500000000000000"/>
                </a:rPr>
                <a:t>Examine differences by teaching location</a:t>
              </a:r>
              <a:endParaRPr lang="en-US" sz="2800">
                <a:solidFill>
                  <a:srgbClr val="FFFFFF"/>
                </a:solidFill>
                <a:latin typeface="Telegraf" panose="00000500000000000000"/>
              </a:endParaRPr>
            </a:p>
          </p:txBody>
        </p:sp>
      </p:grpSp>
      <p:pic>
        <p:nvPicPr>
          <p:cNvPr id="11" name="Picture 11"/>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145186">
            <a:off x="3482694" y="377468"/>
            <a:ext cx="5429813" cy="167645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grpSp>
        <p:nvGrpSpPr>
          <p:cNvPr id="2" name="Group 2"/>
          <p:cNvGrpSpPr/>
          <p:nvPr/>
        </p:nvGrpSpPr>
        <p:grpSpPr>
          <a:xfrm rot="-2268521">
            <a:off x="9104935" y="-2997200"/>
            <a:ext cx="15051428" cy="14746763"/>
            <a:chOff x="0" y="0"/>
            <a:chExt cx="20068571" cy="19662351"/>
          </a:xfrm>
        </p:grpSpPr>
        <p:pic>
          <p:nvPicPr>
            <p:cNvPr id="3" name="Picture 3"/>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17410038" cy="18629418"/>
            </a:xfrm>
            <a:prstGeom prst="rect">
              <a:avLst/>
            </a:prstGeom>
          </p:spPr>
        </p:pic>
        <p:pic>
          <p:nvPicPr>
            <p:cNvPr id="4" name="Picture 4"/>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658533" y="1032933"/>
              <a:ext cx="17410038" cy="18629418"/>
            </a:xfrm>
            <a:prstGeom prst="rect">
              <a:avLst/>
            </a:prstGeom>
          </p:spPr>
        </p:pic>
      </p:grpSp>
      <p:grpSp>
        <p:nvGrpSpPr>
          <p:cNvPr id="5" name="Group 5"/>
          <p:cNvGrpSpPr/>
          <p:nvPr/>
        </p:nvGrpSpPr>
        <p:grpSpPr>
          <a:xfrm>
            <a:off x="-88899" y="7911360"/>
            <a:ext cx="18376899" cy="3103762"/>
            <a:chOff x="0" y="0"/>
            <a:chExt cx="2346717" cy="396348"/>
          </a:xfrm>
        </p:grpSpPr>
        <p:sp>
          <p:nvSpPr>
            <p:cNvPr id="6" name="Freeform 6"/>
            <p:cNvSpPr/>
            <p:nvPr/>
          </p:nvSpPr>
          <p:spPr>
            <a:xfrm>
              <a:off x="0" y="0"/>
              <a:ext cx="2346717" cy="396348"/>
            </a:xfrm>
            <a:custGeom>
              <a:avLst/>
              <a:gdLst/>
              <a:ahLst/>
              <a:cxnLst/>
              <a:rect l="l" t="t" r="r" b="b"/>
              <a:pathLst>
                <a:path w="2346717" h="396348">
                  <a:moveTo>
                    <a:pt x="0" y="0"/>
                  </a:moveTo>
                  <a:lnTo>
                    <a:pt x="2346717" y="0"/>
                  </a:lnTo>
                  <a:lnTo>
                    <a:pt x="2346717" y="396348"/>
                  </a:lnTo>
                  <a:lnTo>
                    <a:pt x="0" y="396348"/>
                  </a:lnTo>
                  <a:close/>
                </a:path>
              </a:pathLst>
            </a:custGeom>
            <a:solidFill>
              <a:srgbClr val="011C50"/>
            </a:solidFill>
          </p:spPr>
        </p:sp>
      </p:gr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27693" y="1410504"/>
            <a:ext cx="7031607" cy="7465992"/>
          </a:xfrm>
          <a:prstGeom prst="rect">
            <a:avLst/>
          </a:prstGeom>
        </p:spPr>
      </p:pic>
      <p:grpSp>
        <p:nvGrpSpPr>
          <p:cNvPr id="8" name="Group 8"/>
          <p:cNvGrpSpPr/>
          <p:nvPr/>
        </p:nvGrpSpPr>
        <p:grpSpPr>
          <a:xfrm>
            <a:off x="444499" y="700825"/>
            <a:ext cx="9636540" cy="7259438"/>
            <a:chOff x="-406401" y="274033"/>
            <a:chExt cx="12848719" cy="9679251"/>
          </a:xfrm>
        </p:grpSpPr>
        <p:sp>
          <p:nvSpPr>
            <p:cNvPr id="9" name="TextBox 9"/>
            <p:cNvSpPr txBox="1"/>
            <p:nvPr/>
          </p:nvSpPr>
          <p:spPr>
            <a:xfrm>
              <a:off x="372534" y="274033"/>
              <a:ext cx="12069784" cy="6434411"/>
            </a:xfrm>
            <a:prstGeom prst="rect">
              <a:avLst/>
            </a:prstGeom>
          </p:spPr>
          <p:txBody>
            <a:bodyPr wrap="square" lIns="0" tIns="0" rIns="0" bIns="0" rtlCol="0" anchor="t">
              <a:spAutoFit/>
            </a:bodyPr>
            <a:lstStyle/>
            <a:p>
              <a:pPr>
                <a:lnSpc>
                  <a:spcPts val="7680"/>
                </a:lnSpc>
              </a:pPr>
              <a:r>
                <a:rPr lang="en-US" sz="4000">
                  <a:solidFill>
                    <a:srgbClr val="FFFFFF"/>
                  </a:solidFill>
                  <a:latin typeface="Telegraf Bold" panose="00000800000000000000"/>
                </a:rPr>
                <a:t>We recommend assign students randomly to four different programs in specific districts to improve experiment</a:t>
              </a:r>
              <a:endParaRPr lang="en-US" sz="4000">
                <a:solidFill>
                  <a:srgbClr val="FFFFFF"/>
                </a:solidFill>
                <a:latin typeface="Telegraf Bold" panose="00000800000000000000"/>
              </a:endParaRPr>
            </a:p>
            <a:p>
              <a:pPr>
                <a:lnSpc>
                  <a:spcPts val="7680"/>
                </a:lnSpc>
              </a:pPr>
              <a:endParaRPr lang="en-US" sz="4000">
                <a:solidFill>
                  <a:srgbClr val="FFFFFF"/>
                </a:solidFill>
                <a:latin typeface="Telegraf Bold" panose="00000800000000000000"/>
              </a:endParaRPr>
            </a:p>
          </p:txBody>
        </p:sp>
        <p:sp>
          <p:nvSpPr>
            <p:cNvPr id="11" name="TextBox 11"/>
            <p:cNvSpPr txBox="1"/>
            <p:nvPr/>
          </p:nvSpPr>
          <p:spPr>
            <a:xfrm>
              <a:off x="-406401" y="5852845"/>
              <a:ext cx="12476185" cy="4100439"/>
            </a:xfrm>
            <a:prstGeom prst="rect">
              <a:avLst/>
            </a:prstGeom>
          </p:spPr>
          <p:txBody>
            <a:bodyPr wrap="square" lIns="0" tIns="0" rIns="0" bIns="0" rtlCol="0" anchor="t">
              <a:spAutoFit/>
            </a:bodyPr>
            <a:lstStyle/>
            <a:p>
              <a:pPr marL="280670" lvl="1">
                <a:lnSpc>
                  <a:spcPct val="150000"/>
                </a:lnSpc>
              </a:pPr>
              <a:endParaRPr lang="en-US" altLang="zh-CN" sz="3200">
                <a:solidFill>
                  <a:srgbClr val="FFFFFF"/>
                </a:solidFill>
                <a:latin typeface="Open Sans" panose="020B0606030504020204"/>
                <a:ea typeface="Open Sans" panose="020B0606030504020204"/>
                <a:cs typeface="Open Sans" panose="020B0606030504020204"/>
              </a:endParaRPr>
            </a:p>
            <a:p>
              <a:pPr marL="561340" lvl="1" indent="-280670">
                <a:lnSpc>
                  <a:spcPct val="150000"/>
                </a:lnSpc>
                <a:buFont typeface="Arial" panose="020B0604020202020204"/>
                <a:buChar char="•"/>
              </a:pPr>
              <a:r>
                <a:rPr lang="en-US" sz="2600" b="1">
                  <a:solidFill>
                    <a:srgbClr val="FFFFFF"/>
                  </a:solidFill>
                  <a:latin typeface="Open Sans" panose="020B0606030504020204"/>
                </a:rPr>
                <a:t>Teaching styles and outcomes may vary between districts </a:t>
              </a:r>
              <a:endParaRPr lang="en-US" sz="2600" b="1">
                <a:solidFill>
                  <a:srgbClr val="FFFFFF"/>
                </a:solidFill>
                <a:latin typeface="Open Sans" panose="020B0606030504020204"/>
                <a:ea typeface="Open Sans" panose="020B0606030504020204"/>
                <a:cs typeface="Open Sans" panose="020B0606030504020204"/>
              </a:endParaRPr>
            </a:p>
            <a:p>
              <a:pPr marL="561340" lvl="1" indent="-280670">
                <a:lnSpc>
                  <a:spcPct val="150000"/>
                </a:lnSpc>
                <a:buFont typeface="Arial" panose="020B0604020202020204"/>
                <a:buChar char="•"/>
              </a:pPr>
              <a:r>
                <a:rPr lang="en-US" sz="2600" b="1">
                  <a:solidFill>
                    <a:srgbClr val="FFFFFF"/>
                  </a:solidFill>
                  <a:latin typeface="Open Sans" panose="020B0606030504020204"/>
                </a:rPr>
                <a:t>Students' academic performance varies between districts </a:t>
              </a:r>
              <a:endParaRPr lang="en-US" sz="2600" b="1">
                <a:solidFill>
                  <a:srgbClr val="FFFFFF"/>
                </a:solidFill>
                <a:latin typeface="Open Sans" panose="020B0606030504020204"/>
                <a:ea typeface="Open Sans" panose="020B0606030504020204"/>
                <a:cs typeface="Open Sans" panose="020B0606030504020204"/>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201824"/>
            <a:ext cx="9321801" cy="10947400"/>
          </a:xfrm>
          <a:prstGeom prst="rect">
            <a:avLst/>
          </a:prstGeom>
          <a:solidFill>
            <a:srgbClr val="004A98"/>
          </a:solidFill>
        </p:spPr>
      </p:sp>
      <p:grpSp>
        <p:nvGrpSpPr>
          <p:cNvPr id="3" name="Group 3"/>
          <p:cNvGrpSpPr/>
          <p:nvPr/>
        </p:nvGrpSpPr>
        <p:grpSpPr>
          <a:xfrm>
            <a:off x="-372645" y="4480134"/>
            <a:ext cx="9718565" cy="4889428"/>
            <a:chOff x="0" y="0"/>
            <a:chExt cx="12958087" cy="6519237"/>
          </a:xfrm>
        </p:grpSpPr>
        <p:pic>
          <p:nvPicPr>
            <p:cNvPr id="4" name="Picture 4"/>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r="6608"/>
            <a:stretch>
              <a:fillRect/>
            </a:stretch>
          </p:blipFill>
          <p:spPr>
            <a:xfrm>
              <a:off x="0" y="990997"/>
              <a:ext cx="12907287" cy="5528240"/>
            </a:xfrm>
            <a:prstGeom prst="rect">
              <a:avLst/>
            </a:prstGeom>
          </p:spPr>
        </p:pic>
        <p:pic>
          <p:nvPicPr>
            <p:cNvPr id="5" name="Picture 5"/>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r="6302"/>
            <a:stretch>
              <a:fillRect/>
            </a:stretch>
          </p:blipFill>
          <p:spPr>
            <a:xfrm>
              <a:off x="8587" y="0"/>
              <a:ext cx="12949499" cy="5528240"/>
            </a:xfrm>
            <a:prstGeom prst="rect">
              <a:avLst/>
            </a:prstGeom>
          </p:spPr>
        </p:pic>
      </p:grpSp>
      <p:grpSp>
        <p:nvGrpSpPr>
          <p:cNvPr id="6" name="Group 6"/>
          <p:cNvGrpSpPr/>
          <p:nvPr/>
        </p:nvGrpSpPr>
        <p:grpSpPr>
          <a:xfrm>
            <a:off x="-1348238" y="7911360"/>
            <a:ext cx="10670039" cy="3103762"/>
            <a:chOff x="0" y="0"/>
            <a:chExt cx="1362556" cy="396348"/>
          </a:xfrm>
        </p:grpSpPr>
        <p:sp>
          <p:nvSpPr>
            <p:cNvPr id="7" name="Freeform 7"/>
            <p:cNvSpPr/>
            <p:nvPr/>
          </p:nvSpPr>
          <p:spPr>
            <a:xfrm>
              <a:off x="0" y="0"/>
              <a:ext cx="1362556" cy="396348"/>
            </a:xfrm>
            <a:custGeom>
              <a:avLst/>
              <a:gdLst/>
              <a:ahLst/>
              <a:cxnLst/>
              <a:rect l="l" t="t" r="r" b="b"/>
              <a:pathLst>
                <a:path w="1362556" h="396348">
                  <a:moveTo>
                    <a:pt x="0" y="0"/>
                  </a:moveTo>
                  <a:lnTo>
                    <a:pt x="1362556" y="0"/>
                  </a:lnTo>
                  <a:lnTo>
                    <a:pt x="1362556" y="396348"/>
                  </a:lnTo>
                  <a:lnTo>
                    <a:pt x="0" y="396348"/>
                  </a:lnTo>
                  <a:close/>
                </a:path>
              </a:pathLst>
            </a:custGeom>
            <a:solidFill>
              <a:srgbClr val="011C50"/>
            </a:solidFill>
          </p:spPr>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387042" y="3759055"/>
            <a:ext cx="4547716" cy="5321795"/>
          </a:xfrm>
          <a:prstGeom prst="rect">
            <a:avLst/>
          </a:prstGeom>
        </p:spPr>
      </p:pic>
      <p:sp>
        <p:nvSpPr>
          <p:cNvPr id="11" name="TextBox 11"/>
          <p:cNvSpPr txBox="1"/>
          <p:nvPr/>
        </p:nvSpPr>
        <p:spPr>
          <a:xfrm>
            <a:off x="10437972" y="3542825"/>
            <a:ext cx="6795928" cy="1589538"/>
          </a:xfrm>
          <a:prstGeom prst="rect">
            <a:avLst/>
          </a:prstGeom>
        </p:spPr>
        <p:txBody>
          <a:bodyPr lIns="0" tIns="0" rIns="0" bIns="0" rtlCol="0" anchor="t">
            <a:spAutoFit/>
          </a:bodyPr>
          <a:lstStyle/>
          <a:p>
            <a:pPr>
              <a:lnSpc>
                <a:spcPts val="4160"/>
              </a:lnSpc>
            </a:pPr>
            <a:r>
              <a:rPr lang="en-US" sz="3200">
                <a:solidFill>
                  <a:srgbClr val="011C50"/>
                </a:solidFill>
                <a:latin typeface="Telegraf Bold" panose="00000800000000000000"/>
              </a:rPr>
              <a:t>Implement the reading and writing teaching method of Program A in Program B</a:t>
            </a:r>
            <a:endParaRPr lang="en-US" sz="3200">
              <a:solidFill>
                <a:srgbClr val="011C50"/>
              </a:solidFill>
              <a:latin typeface="Telegraf Bold" panose="00000800000000000000"/>
            </a:endParaRPr>
          </a:p>
        </p:txBody>
      </p:sp>
      <p:sp>
        <p:nvSpPr>
          <p:cNvPr id="14" name="TextBox 14"/>
          <p:cNvSpPr txBox="1"/>
          <p:nvPr/>
        </p:nvSpPr>
        <p:spPr>
          <a:xfrm>
            <a:off x="10437972" y="1315583"/>
            <a:ext cx="6795928" cy="512320"/>
          </a:xfrm>
          <a:prstGeom prst="rect">
            <a:avLst/>
          </a:prstGeom>
        </p:spPr>
        <p:txBody>
          <a:bodyPr lIns="0" tIns="0" rIns="0" bIns="0" rtlCol="0" anchor="t">
            <a:spAutoFit/>
          </a:bodyPr>
          <a:lstStyle/>
          <a:p>
            <a:pPr>
              <a:lnSpc>
                <a:spcPts val="4160"/>
              </a:lnSpc>
            </a:pPr>
            <a:r>
              <a:rPr lang="en-US" sz="3200">
                <a:solidFill>
                  <a:srgbClr val="011C50"/>
                </a:solidFill>
                <a:latin typeface="Telegraf Bold" panose="00000800000000000000"/>
              </a:rPr>
              <a:t>Adopt Program B</a:t>
            </a:r>
            <a:endParaRPr lang="en-US" altLang="zh-CN" sz="3200">
              <a:solidFill>
                <a:srgbClr val="011C50"/>
              </a:solidFill>
              <a:latin typeface="Telegraf Bold" panose="00000800000000000000"/>
            </a:endParaRPr>
          </a:p>
        </p:txBody>
      </p:sp>
      <p:sp>
        <p:nvSpPr>
          <p:cNvPr id="17" name="TextBox 17"/>
          <p:cNvSpPr txBox="1"/>
          <p:nvPr/>
        </p:nvSpPr>
        <p:spPr>
          <a:xfrm>
            <a:off x="10463372" y="2031568"/>
            <a:ext cx="6795928" cy="787652"/>
          </a:xfrm>
          <a:prstGeom prst="rect">
            <a:avLst/>
          </a:prstGeom>
        </p:spPr>
        <p:txBody>
          <a:bodyPr lIns="0" tIns="0" rIns="0" bIns="0" rtlCol="0" anchor="t">
            <a:spAutoFit/>
          </a:bodyPr>
          <a:lstStyle/>
          <a:p>
            <a:pPr>
              <a:lnSpc>
                <a:spcPts val="3150"/>
              </a:lnSpc>
            </a:pPr>
            <a:r>
              <a:rPr lang="en-US" sz="2100">
                <a:solidFill>
                  <a:srgbClr val="011C50"/>
                </a:solidFill>
                <a:latin typeface="Open Sans" panose="020B0606030504020204"/>
              </a:rPr>
              <a:t>Program B has proven to be effective; we believe adopt this program will be beneficial</a:t>
            </a:r>
            <a:endParaRPr lang="en-US" sz="2100">
              <a:solidFill>
                <a:srgbClr val="011C50"/>
              </a:solidFill>
              <a:latin typeface="Open Sans" panose="020B0606030504020204"/>
            </a:endParaRPr>
          </a:p>
        </p:txBody>
      </p:sp>
      <p:sp>
        <p:nvSpPr>
          <p:cNvPr id="18" name="TextBox 18"/>
          <p:cNvSpPr txBox="1"/>
          <p:nvPr/>
        </p:nvSpPr>
        <p:spPr>
          <a:xfrm>
            <a:off x="609600" y="988060"/>
            <a:ext cx="8037853" cy="1047750"/>
          </a:xfrm>
          <a:prstGeom prst="rect">
            <a:avLst/>
          </a:prstGeom>
        </p:spPr>
        <p:txBody>
          <a:bodyPr lIns="0" tIns="0" rIns="0" bIns="0" rtlCol="0" anchor="t">
            <a:spAutoFit/>
          </a:bodyPr>
          <a:lstStyle/>
          <a:p>
            <a:pPr algn="ctr">
              <a:lnSpc>
                <a:spcPts val="7680"/>
              </a:lnSpc>
            </a:pPr>
            <a:r>
              <a:rPr lang="en-US" sz="6400">
                <a:solidFill>
                  <a:srgbClr val="FFFFFF"/>
                </a:solidFill>
                <a:latin typeface="Telegraf Bold" panose="00000800000000000000"/>
              </a:rPr>
              <a:t> Recommendations</a:t>
            </a:r>
            <a:endParaRPr lang="en-US" sz="6400">
              <a:solidFill>
                <a:srgbClr val="FFFFFF"/>
              </a:solidFill>
              <a:latin typeface="Telegraf Bold" panose="00000800000000000000"/>
            </a:endParaRPr>
          </a:p>
        </p:txBody>
      </p:sp>
      <p:sp>
        <p:nvSpPr>
          <p:cNvPr id="9" name="TextBox 11"/>
          <p:cNvSpPr txBox="1"/>
          <p:nvPr/>
        </p:nvSpPr>
        <p:spPr>
          <a:xfrm>
            <a:off x="10463372" y="6919681"/>
            <a:ext cx="6795928" cy="1589538"/>
          </a:xfrm>
          <a:prstGeom prst="rect">
            <a:avLst/>
          </a:prstGeom>
        </p:spPr>
        <p:txBody>
          <a:bodyPr lIns="0" tIns="0" rIns="0" bIns="0" rtlCol="0" anchor="t">
            <a:spAutoFit/>
          </a:bodyPr>
          <a:lstStyle/>
          <a:p>
            <a:pPr>
              <a:lnSpc>
                <a:spcPts val="4160"/>
              </a:lnSpc>
            </a:pPr>
            <a:r>
              <a:rPr lang="en-US" sz="3200">
                <a:solidFill>
                  <a:srgbClr val="011C50"/>
                </a:solidFill>
                <a:latin typeface="Telegraf Bold" panose="00000800000000000000"/>
              </a:rPr>
              <a:t>Assign students randomly to four different programs in specific districts to improve experiment</a:t>
            </a:r>
            <a:endParaRPr lang="en-US" sz="3200">
              <a:solidFill>
                <a:srgbClr val="011C50"/>
              </a:solidFill>
              <a:latin typeface="Telegraf Bold" panose="00000800000000000000"/>
            </a:endParaRPr>
          </a:p>
        </p:txBody>
      </p:sp>
      <p:sp>
        <p:nvSpPr>
          <p:cNvPr id="10" name="TextBox 17"/>
          <p:cNvSpPr txBox="1"/>
          <p:nvPr/>
        </p:nvSpPr>
        <p:spPr>
          <a:xfrm>
            <a:off x="10463372" y="5334353"/>
            <a:ext cx="6795928" cy="787652"/>
          </a:xfrm>
          <a:prstGeom prst="rect">
            <a:avLst/>
          </a:prstGeom>
        </p:spPr>
        <p:txBody>
          <a:bodyPr lIns="0" tIns="0" rIns="0" bIns="0" rtlCol="0" anchor="t">
            <a:spAutoFit/>
          </a:bodyPr>
          <a:lstStyle/>
          <a:p>
            <a:pPr>
              <a:lnSpc>
                <a:spcPts val="3150"/>
              </a:lnSpc>
            </a:pPr>
            <a:r>
              <a:rPr lang="en-US" sz="2100" dirty="0">
                <a:solidFill>
                  <a:srgbClr val="011C50"/>
                </a:solidFill>
                <a:latin typeface="Open Sans" panose="020B0606030504020204"/>
              </a:rPr>
              <a:t>The reading and writing courses of Program A are more effective, because of better teaching methods.</a:t>
            </a:r>
            <a:endParaRPr lang="en-US" sz="2100" dirty="0">
              <a:solidFill>
                <a:srgbClr val="011C50"/>
              </a:solidFill>
              <a:latin typeface="Open Sans" panose="020B06060305040202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sp>
        <p:nvSpPr>
          <p:cNvPr id="2" name="TextBox 2"/>
          <p:cNvSpPr txBox="1"/>
          <p:nvPr/>
        </p:nvSpPr>
        <p:spPr>
          <a:xfrm>
            <a:off x="5715000" y="4076700"/>
            <a:ext cx="6161881" cy="1543050"/>
          </a:xfrm>
          <a:prstGeom prst="rect">
            <a:avLst/>
          </a:prstGeom>
        </p:spPr>
        <p:txBody>
          <a:bodyPr wrap="square" lIns="0" tIns="0" rIns="0" bIns="0" rtlCol="0" anchor="t">
            <a:spAutoFit/>
          </a:bodyPr>
          <a:lstStyle/>
          <a:p>
            <a:pPr algn="ctr">
              <a:lnSpc>
                <a:spcPts val="12600"/>
              </a:lnSpc>
            </a:pPr>
            <a:r>
              <a:rPr lang="en-US" sz="9000">
                <a:solidFill>
                  <a:srgbClr val="FFFFFF"/>
                </a:solidFill>
                <a:latin typeface="WenQuanYi" panose="020B0606030804020204" charset="-122"/>
              </a:rPr>
              <a:t>Appendix</a:t>
            </a:r>
            <a:endParaRPr lang="en-US" sz="9000">
              <a:solidFill>
                <a:srgbClr val="FFFFFF"/>
              </a:solidFill>
              <a:latin typeface="WenQuanYi" panose="020B060603080402020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30678" y="408214"/>
            <a:ext cx="662667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a:latin typeface="Telegraf Bold" panose="00000800000000000000"/>
                <a:ea typeface="SimSun" panose="02010600030101010101" pitchFamily="2" charset="-122"/>
                <a:cs typeface="Calibri" panose="020F0502020204030204"/>
              </a:rPr>
              <a:t>Full Survey Questions </a:t>
            </a:r>
            <a:endParaRPr lang="zh-CN" altLang="en-US">
              <a:latin typeface="Telegraf Bold" panose="00000800000000000000"/>
            </a:endParaRPr>
          </a:p>
        </p:txBody>
      </p:sp>
      <p:pic>
        <p:nvPicPr>
          <p:cNvPr id="3" name="图片 3" descr="表格&#10;&#10;已自动生成说明"/>
          <p:cNvPicPr>
            <a:picLocks noChangeAspect="1"/>
          </p:cNvPicPr>
          <p:nvPr/>
        </p:nvPicPr>
        <p:blipFill>
          <a:blip r:embed="rId1"/>
          <a:stretch>
            <a:fillRect/>
          </a:stretch>
        </p:blipFill>
        <p:spPr>
          <a:xfrm>
            <a:off x="710293" y="1038218"/>
            <a:ext cx="5537199" cy="6781310"/>
          </a:xfrm>
          <a:prstGeom prst="rect">
            <a:avLst/>
          </a:prstGeom>
        </p:spPr>
      </p:pic>
      <p:pic>
        <p:nvPicPr>
          <p:cNvPr id="4" name="图片 4" descr="图形用户界面, 文本, 应用程序&#10;&#10;已自动生成说明"/>
          <p:cNvPicPr>
            <a:picLocks noChangeAspect="1"/>
          </p:cNvPicPr>
          <p:nvPr/>
        </p:nvPicPr>
        <p:blipFill>
          <a:blip r:embed="rId2"/>
          <a:stretch>
            <a:fillRect/>
          </a:stretch>
        </p:blipFill>
        <p:spPr>
          <a:xfrm>
            <a:off x="716845" y="8134105"/>
            <a:ext cx="5551310" cy="1441234"/>
          </a:xfrm>
          <a:prstGeom prst="rect">
            <a:avLst/>
          </a:prstGeom>
        </p:spPr>
      </p:pic>
      <p:pic>
        <p:nvPicPr>
          <p:cNvPr id="5" name="图片 5" descr="图形用户界面, 文本, 应用程序, 电子邮件&#10;&#10;已自动生成说明"/>
          <p:cNvPicPr>
            <a:picLocks noChangeAspect="1"/>
          </p:cNvPicPr>
          <p:nvPr/>
        </p:nvPicPr>
        <p:blipFill>
          <a:blip r:embed="rId3"/>
          <a:stretch>
            <a:fillRect/>
          </a:stretch>
        </p:blipFill>
        <p:spPr>
          <a:xfrm>
            <a:off x="9183511" y="1043344"/>
            <a:ext cx="6115755" cy="430564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grpSp>
        <p:nvGrpSpPr>
          <p:cNvPr id="2" name="Group 2"/>
          <p:cNvGrpSpPr/>
          <p:nvPr/>
        </p:nvGrpSpPr>
        <p:grpSpPr>
          <a:xfrm>
            <a:off x="12504475" y="0"/>
            <a:ext cx="11567050" cy="10287000"/>
            <a:chOff x="0" y="0"/>
            <a:chExt cx="812800" cy="722853"/>
          </a:xfrm>
        </p:grpSpPr>
        <p:sp>
          <p:nvSpPr>
            <p:cNvPr id="3" name="Freeform 3"/>
            <p:cNvSpPr/>
            <p:nvPr/>
          </p:nvSpPr>
          <p:spPr>
            <a:xfrm>
              <a:off x="0" y="0"/>
              <a:ext cx="812800" cy="722853"/>
            </a:xfrm>
            <a:custGeom>
              <a:avLst/>
              <a:gdLst/>
              <a:ahLst/>
              <a:cxnLst/>
              <a:rect l="l" t="t" r="r" b="b"/>
              <a:pathLst>
                <a:path w="812800" h="722853">
                  <a:moveTo>
                    <a:pt x="406400" y="0"/>
                  </a:moveTo>
                  <a:lnTo>
                    <a:pt x="812800" y="722853"/>
                  </a:lnTo>
                  <a:lnTo>
                    <a:pt x="0" y="722853"/>
                  </a:lnTo>
                  <a:lnTo>
                    <a:pt x="406400" y="0"/>
                  </a:lnTo>
                  <a:close/>
                </a:path>
              </a:pathLst>
            </a:custGeom>
            <a:solidFill>
              <a:srgbClr val="011C50"/>
            </a:solidFill>
          </p:spPr>
        </p:sp>
        <p:sp>
          <p:nvSpPr>
            <p:cNvPr id="4" name="TextBox 4"/>
            <p:cNvSpPr txBox="1"/>
            <p:nvPr/>
          </p:nvSpPr>
          <p:spPr>
            <a:xfrm>
              <a:off x="127000" y="311150"/>
              <a:ext cx="558800" cy="349250"/>
            </a:xfrm>
            <a:prstGeom prst="rect">
              <a:avLst/>
            </a:prstGeom>
          </p:spPr>
          <p:txBody>
            <a:bodyPr lIns="50800" tIns="50800" rIns="50800" bIns="50800" rtlCol="0" anchor="ctr"/>
            <a:lstStyle/>
            <a:p>
              <a:pPr marL="0" marR="0" lvl="0" indent="0" algn="ctr" defTabSz="914400" rtl="0" eaLnBrk="1" fontAlgn="auto" latinLnBrk="0" hangingPunct="1">
                <a:lnSpc>
                  <a:spcPts val="3120"/>
                </a:lnSpc>
                <a:spcBef>
                  <a:spcPts val="0"/>
                </a:spcBef>
                <a:spcAft>
                  <a:spcPts val="0"/>
                </a:spcAft>
                <a:buClrTx/>
                <a:buSzTx/>
                <a:buFontTx/>
                <a:buNone/>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 name="Group 5"/>
          <p:cNvGrpSpPr/>
          <p:nvPr/>
        </p:nvGrpSpPr>
        <p:grpSpPr>
          <a:xfrm rot="-10800000">
            <a:off x="-5783525" y="0"/>
            <a:ext cx="11567050" cy="10287000"/>
            <a:chOff x="0" y="0"/>
            <a:chExt cx="812800" cy="722853"/>
          </a:xfrm>
        </p:grpSpPr>
        <p:sp>
          <p:nvSpPr>
            <p:cNvPr id="6" name="Freeform 6"/>
            <p:cNvSpPr/>
            <p:nvPr/>
          </p:nvSpPr>
          <p:spPr>
            <a:xfrm>
              <a:off x="0" y="0"/>
              <a:ext cx="812800" cy="722853"/>
            </a:xfrm>
            <a:custGeom>
              <a:avLst/>
              <a:gdLst/>
              <a:ahLst/>
              <a:cxnLst/>
              <a:rect l="l" t="t" r="r" b="b"/>
              <a:pathLst>
                <a:path w="812800" h="722853">
                  <a:moveTo>
                    <a:pt x="406400" y="0"/>
                  </a:moveTo>
                  <a:lnTo>
                    <a:pt x="812800" y="722853"/>
                  </a:lnTo>
                  <a:lnTo>
                    <a:pt x="0" y="722853"/>
                  </a:lnTo>
                  <a:lnTo>
                    <a:pt x="406400" y="0"/>
                  </a:lnTo>
                  <a:close/>
                </a:path>
              </a:pathLst>
            </a:custGeom>
            <a:solidFill>
              <a:srgbClr val="011C50"/>
            </a:solidFill>
          </p:spPr>
        </p:sp>
        <p:sp>
          <p:nvSpPr>
            <p:cNvPr id="7" name="TextBox 7"/>
            <p:cNvSpPr txBox="1"/>
            <p:nvPr/>
          </p:nvSpPr>
          <p:spPr>
            <a:xfrm>
              <a:off x="127000" y="311150"/>
              <a:ext cx="558800" cy="349250"/>
            </a:xfrm>
            <a:prstGeom prst="rect">
              <a:avLst/>
            </a:prstGeom>
          </p:spPr>
          <p:txBody>
            <a:bodyPr lIns="50800" tIns="50800" rIns="50800" bIns="50800" rtlCol="0" anchor="ctr"/>
            <a:lstStyle/>
            <a:p>
              <a:pPr marL="0" marR="0" lvl="0" indent="0" algn="ctr" defTabSz="914400" rtl="0" eaLnBrk="1" fontAlgn="auto" latinLnBrk="0" hangingPunct="1">
                <a:lnSpc>
                  <a:spcPts val="3120"/>
                </a:lnSpc>
                <a:spcBef>
                  <a:spcPts val="0"/>
                </a:spcBef>
                <a:spcAft>
                  <a:spcPts val="0"/>
                </a:spcAft>
                <a:buClrTx/>
                <a:buSzTx/>
                <a:buFontTx/>
                <a:buNone/>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 name="TextBox 8"/>
          <p:cNvSpPr txBox="1"/>
          <p:nvPr/>
        </p:nvSpPr>
        <p:spPr>
          <a:xfrm>
            <a:off x="-674077" y="751254"/>
            <a:ext cx="11917759" cy="1490473"/>
          </a:xfrm>
          <a:prstGeom prst="rect">
            <a:avLst/>
          </a:prstGeom>
        </p:spPr>
        <p:txBody>
          <a:bodyPr wrap="square" lIns="0" tIns="0" rIns="0" bIns="0" rtlCol="0" anchor="t">
            <a:spAutoFit/>
          </a:bodyPr>
          <a:lstStyle/>
          <a:p>
            <a:pPr algn="ctr">
              <a:lnSpc>
                <a:spcPts val="12600"/>
              </a:lnSpc>
              <a:defRPr/>
            </a:pPr>
            <a:r>
              <a:rPr lang="en-US" sz="9000">
                <a:solidFill>
                  <a:srgbClr val="FFFFFF"/>
                </a:solidFill>
                <a:latin typeface="WenQuanYi" panose="020B0606030804020204" charset="-122"/>
              </a:rPr>
              <a:t>PROJECT MANDATE</a:t>
            </a:r>
            <a:endParaRPr kumimoji="0" lang="en-US" sz="9000" b="0" i="0" u="none" strike="noStrike" kern="1200" cap="none" spc="0" normalizeH="0" baseline="0" noProof="0">
              <a:ln>
                <a:noFill/>
              </a:ln>
              <a:solidFill>
                <a:srgbClr val="FFFFFF"/>
              </a:solidFill>
              <a:effectLst/>
              <a:uLnTx/>
              <a:uFillTx/>
              <a:latin typeface="WenQuanYi" panose="020B0606030804020204" charset="-122"/>
              <a:ea typeface="+mn-ea"/>
              <a:cs typeface="+mn-cs"/>
            </a:endParaRPr>
          </a:p>
        </p:txBody>
      </p:sp>
      <p:sp>
        <p:nvSpPr>
          <p:cNvPr id="9" name="TextBox 9"/>
          <p:cNvSpPr txBox="1"/>
          <p:nvPr/>
        </p:nvSpPr>
        <p:spPr>
          <a:xfrm>
            <a:off x="398585" y="2505088"/>
            <a:ext cx="18399369" cy="6600397"/>
          </a:xfrm>
          <a:prstGeom prst="rect">
            <a:avLst/>
          </a:prstGeom>
        </p:spPr>
        <p:txBody>
          <a:bodyPr wrap="square" lIns="0" tIns="0" rIns="0" bIns="0" rtlCol="0" anchor="t">
            <a:spAutoFit/>
          </a:bodyPr>
          <a:lstStyle/>
          <a:p>
            <a:pPr marL="0" marR="0" lvl="0" indent="0" algn="l" defTabSz="914400" rtl="0" eaLnBrk="1" fontAlgn="auto" latinLnBrk="0" hangingPunct="1">
              <a:lnSpc>
                <a:spcPts val="2035"/>
              </a:lnSpc>
              <a:spcBef>
                <a:spcPts val="0"/>
              </a:spcBef>
              <a:spcAft>
                <a:spcPts val="0"/>
              </a:spcAft>
              <a:buClrTx/>
              <a:buSzTx/>
              <a:buFontTx/>
              <a:buNone/>
              <a:defRPr/>
            </a:pPr>
            <a:endParaRPr lang="en-US" sz="2000">
              <a:solidFill>
                <a:prstClr val="black"/>
              </a:solidFill>
              <a:latin typeface="WenQuanYi" panose="020B0606030804020204" charset="-122"/>
              <a:ea typeface="WenQuanYi" panose="020B0606030804020204" charset="-122"/>
              <a:cs typeface="WenQuanYi" panose="020B0606030804020204" charset="-122"/>
            </a:endParaRPr>
          </a:p>
          <a:p>
            <a:pPr>
              <a:lnSpc>
                <a:spcPct val="300000"/>
              </a:lnSpc>
              <a:defRPr/>
            </a:pPr>
            <a:r>
              <a:rPr lang="en-US" sz="3600">
                <a:solidFill>
                  <a:schemeClr val="bg1"/>
                </a:solidFill>
                <a:latin typeface="WenQuanYi" panose="020B0606030804020204" charset="-122"/>
                <a:ea typeface="WenQuanYi" panose="020B0606030804020204" charset="-122"/>
                <a:cs typeface="WenQuanYi" panose="020B0606030804020204" charset="-122"/>
              </a:rPr>
              <a:t>This project aims to analyze Cobblestone Learning Center's learning outcomes on </a:t>
            </a:r>
            <a:r>
              <a:rPr lang="en-US" sz="3600" err="1">
                <a:solidFill>
                  <a:schemeClr val="bg1"/>
                </a:solidFill>
                <a:latin typeface="WenQuanYi" panose="020B0606030804020204" charset="-122"/>
                <a:ea typeface="WenQuanYi" panose="020B0606030804020204" charset="-122"/>
                <a:cs typeface="WenQuanYi" panose="020B0606030804020204" charset="-122"/>
              </a:rPr>
              <a:t>SkillAdvantage</a:t>
            </a:r>
            <a:r>
              <a:rPr lang="en-US" sz="3600">
                <a:solidFill>
                  <a:schemeClr val="bg1"/>
                </a:solidFill>
                <a:latin typeface="WenQuanYi" panose="020B0606030804020204" charset="-122"/>
                <a:ea typeface="WenQuanYi" panose="020B0606030804020204" charset="-122"/>
                <a:cs typeface="WenQuanYi" panose="020B0606030804020204" charset="-122"/>
              </a:rPr>
              <a:t> program experiments and evaluate the experiments' validity. A survey to determine the preference and attitudes of online and center-based program will also be covered in this project.</a:t>
            </a:r>
            <a:endParaRPr lang="en-US" sz="3600">
              <a:solidFill>
                <a:schemeClr val="bg1"/>
              </a:solidFill>
              <a:latin typeface="WenQuanYi" panose="020B0606030804020204" charset="-122"/>
              <a:ea typeface="WenQuanYi" panose="020B0606030804020204" charset="-122"/>
              <a:cs typeface="WenQuanYi" panose="020B0606030804020204" charset="-122"/>
            </a:endParaRPr>
          </a:p>
        </p:txBody>
      </p:sp>
      <p:cxnSp>
        <p:nvCxnSpPr>
          <p:cNvPr id="11" name="Straight Connector 10"/>
          <p:cNvCxnSpPr/>
          <p:nvPr/>
        </p:nvCxnSpPr>
        <p:spPr>
          <a:xfrm>
            <a:off x="457200" y="2552700"/>
            <a:ext cx="16154400"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grpSp>
        <p:nvGrpSpPr>
          <p:cNvPr id="2" name="Group 2"/>
          <p:cNvGrpSpPr/>
          <p:nvPr/>
        </p:nvGrpSpPr>
        <p:grpSpPr>
          <a:xfrm>
            <a:off x="12504475" y="0"/>
            <a:ext cx="11567050" cy="10287000"/>
            <a:chOff x="0" y="0"/>
            <a:chExt cx="812800" cy="722853"/>
          </a:xfrm>
        </p:grpSpPr>
        <p:sp>
          <p:nvSpPr>
            <p:cNvPr id="3" name="Freeform 3"/>
            <p:cNvSpPr/>
            <p:nvPr/>
          </p:nvSpPr>
          <p:spPr>
            <a:xfrm>
              <a:off x="0" y="0"/>
              <a:ext cx="812800" cy="722853"/>
            </a:xfrm>
            <a:custGeom>
              <a:avLst/>
              <a:gdLst/>
              <a:ahLst/>
              <a:cxnLst/>
              <a:rect l="l" t="t" r="r" b="b"/>
              <a:pathLst>
                <a:path w="812800" h="722853">
                  <a:moveTo>
                    <a:pt x="406400" y="0"/>
                  </a:moveTo>
                  <a:lnTo>
                    <a:pt x="812800" y="722853"/>
                  </a:lnTo>
                  <a:lnTo>
                    <a:pt x="0" y="722853"/>
                  </a:lnTo>
                  <a:lnTo>
                    <a:pt x="406400" y="0"/>
                  </a:lnTo>
                  <a:close/>
                </a:path>
              </a:pathLst>
            </a:custGeom>
            <a:solidFill>
              <a:srgbClr val="011C50"/>
            </a:solidFill>
          </p:spPr>
        </p:sp>
        <p:sp>
          <p:nvSpPr>
            <p:cNvPr id="4" name="TextBox 4"/>
            <p:cNvSpPr txBox="1"/>
            <p:nvPr/>
          </p:nvSpPr>
          <p:spPr>
            <a:xfrm>
              <a:off x="127000" y="311150"/>
              <a:ext cx="558800" cy="349250"/>
            </a:xfrm>
            <a:prstGeom prst="rect">
              <a:avLst/>
            </a:prstGeom>
          </p:spPr>
          <p:txBody>
            <a:bodyPr lIns="50800" tIns="50800" rIns="50800" bIns="50800" rtlCol="0" anchor="ctr"/>
            <a:lstStyle/>
            <a:p>
              <a:pPr algn="ctr">
                <a:lnSpc>
                  <a:spcPts val="3120"/>
                </a:lnSpc>
              </a:pPr>
            </a:p>
          </p:txBody>
        </p:sp>
      </p:grpSp>
      <p:grpSp>
        <p:nvGrpSpPr>
          <p:cNvPr id="5" name="Group 5"/>
          <p:cNvGrpSpPr/>
          <p:nvPr/>
        </p:nvGrpSpPr>
        <p:grpSpPr>
          <a:xfrm rot="-10800000">
            <a:off x="-5783525" y="0"/>
            <a:ext cx="11567050" cy="10287000"/>
            <a:chOff x="0" y="0"/>
            <a:chExt cx="812800" cy="722853"/>
          </a:xfrm>
        </p:grpSpPr>
        <p:sp>
          <p:nvSpPr>
            <p:cNvPr id="6" name="Freeform 6"/>
            <p:cNvSpPr/>
            <p:nvPr/>
          </p:nvSpPr>
          <p:spPr>
            <a:xfrm>
              <a:off x="0" y="0"/>
              <a:ext cx="812800" cy="722853"/>
            </a:xfrm>
            <a:custGeom>
              <a:avLst/>
              <a:gdLst/>
              <a:ahLst/>
              <a:cxnLst/>
              <a:rect l="l" t="t" r="r" b="b"/>
              <a:pathLst>
                <a:path w="812800" h="722853">
                  <a:moveTo>
                    <a:pt x="406400" y="0"/>
                  </a:moveTo>
                  <a:lnTo>
                    <a:pt x="812800" y="722853"/>
                  </a:lnTo>
                  <a:lnTo>
                    <a:pt x="0" y="722853"/>
                  </a:lnTo>
                  <a:lnTo>
                    <a:pt x="406400" y="0"/>
                  </a:lnTo>
                  <a:close/>
                </a:path>
              </a:pathLst>
            </a:custGeom>
            <a:solidFill>
              <a:srgbClr val="011C50"/>
            </a:solidFill>
          </p:spPr>
        </p:sp>
        <p:sp>
          <p:nvSpPr>
            <p:cNvPr id="7" name="TextBox 7"/>
            <p:cNvSpPr txBox="1"/>
            <p:nvPr/>
          </p:nvSpPr>
          <p:spPr>
            <a:xfrm>
              <a:off x="127000" y="311150"/>
              <a:ext cx="558800" cy="349250"/>
            </a:xfrm>
            <a:prstGeom prst="rect">
              <a:avLst/>
            </a:prstGeom>
          </p:spPr>
          <p:txBody>
            <a:bodyPr lIns="50800" tIns="50800" rIns="50800" bIns="50800" rtlCol="0" anchor="ctr"/>
            <a:lstStyle/>
            <a:p>
              <a:pPr algn="ctr">
                <a:lnSpc>
                  <a:spcPts val="3120"/>
                </a:lnSpc>
              </a:pPr>
            </a:p>
          </p:txBody>
        </p:sp>
      </p:grpSp>
      <p:sp>
        <p:nvSpPr>
          <p:cNvPr id="8" name="TextBox 8"/>
          <p:cNvSpPr txBox="1"/>
          <p:nvPr/>
        </p:nvSpPr>
        <p:spPr>
          <a:xfrm>
            <a:off x="5086564" y="396142"/>
            <a:ext cx="6538289" cy="1543050"/>
          </a:xfrm>
          <a:prstGeom prst="rect">
            <a:avLst/>
          </a:prstGeom>
        </p:spPr>
        <p:txBody>
          <a:bodyPr lIns="0" tIns="0" rIns="0" bIns="0" rtlCol="0" anchor="t">
            <a:spAutoFit/>
          </a:bodyPr>
          <a:lstStyle/>
          <a:p>
            <a:pPr algn="ctr">
              <a:lnSpc>
                <a:spcPts val="12600"/>
              </a:lnSpc>
            </a:pPr>
            <a:r>
              <a:rPr lang="en-US" sz="9000">
                <a:solidFill>
                  <a:srgbClr val="FFFFFF"/>
                </a:solidFill>
                <a:latin typeface="WenQuanYi" panose="020B0606030804020204" charset="-122"/>
                <a:ea typeface="WenQuanYi" panose="020B0606030804020204" charset="-122"/>
                <a:cs typeface="WenQuanYi" panose="020B0606030804020204" charset="-122"/>
              </a:rPr>
              <a:t>Highlights</a:t>
            </a:r>
            <a:endParaRPr lang="en-US" sz="9000">
              <a:solidFill>
                <a:srgbClr val="FFFFFF"/>
              </a:solidFill>
              <a:latin typeface="WenQuanYi" panose="020B0606030804020204" charset="-122"/>
              <a:ea typeface="WenQuanYi" panose="020B0606030804020204" charset="-122"/>
              <a:cs typeface="WenQuanYi" panose="020B0606030804020204" charset="-122"/>
            </a:endParaRPr>
          </a:p>
        </p:txBody>
      </p:sp>
      <p:sp>
        <p:nvSpPr>
          <p:cNvPr id="9" name="TextBox 9"/>
          <p:cNvSpPr txBox="1"/>
          <p:nvPr/>
        </p:nvSpPr>
        <p:spPr>
          <a:xfrm>
            <a:off x="364392" y="1333740"/>
            <a:ext cx="17551400" cy="7586500"/>
          </a:xfrm>
          <a:prstGeom prst="rect">
            <a:avLst/>
          </a:prstGeom>
        </p:spPr>
        <p:txBody>
          <a:bodyPr wrap="square" lIns="0" tIns="0" rIns="0" bIns="0" rtlCol="0" anchor="t">
            <a:spAutoFit/>
          </a:bodyPr>
          <a:lstStyle/>
          <a:p>
            <a:pPr>
              <a:lnSpc>
                <a:spcPts val="2035"/>
              </a:lnSpc>
            </a:pPr>
          </a:p>
          <a:p>
            <a:pPr marL="285750" indent="-285750">
              <a:lnSpc>
                <a:spcPts val="2035"/>
              </a:lnSpc>
              <a:buFont typeface="Arial" panose="020B0604020202020204"/>
              <a:buChar char="•"/>
            </a:pPr>
            <a:endParaRPr>
              <a:cs typeface="Calibri" panose="020F0502020204030204"/>
            </a:endParaRPr>
          </a:p>
          <a:p>
            <a:pPr marL="857250" lvl="1" indent="-857250">
              <a:lnSpc>
                <a:spcPct val="250000"/>
              </a:lnSpc>
              <a:buFont typeface="Arial" panose="020B0604020202020204"/>
              <a:buChar char="•"/>
            </a:pPr>
            <a:r>
              <a:rPr lang="en-US" sz="4800" dirty="0">
                <a:solidFill>
                  <a:srgbClr val="FFFFFF"/>
                </a:solidFill>
                <a:latin typeface="WenQuanYi" panose="020B0606030804020204" charset="-122"/>
              </a:rPr>
              <a:t>Program A had most students enrolled</a:t>
            </a:r>
            <a:endParaRPr lang="en-US" sz="4800">
              <a:solidFill>
                <a:srgbClr val="FFFFFF"/>
              </a:solidFill>
              <a:latin typeface="WenQuanYi" panose="020B0606030804020204" charset="-122"/>
              <a:ea typeface="WenQuanYi" panose="020B0606030804020204" charset="-122"/>
              <a:cs typeface="WenQuanYi" panose="020B0606030804020204" charset="-122"/>
            </a:endParaRPr>
          </a:p>
          <a:p>
            <a:pPr marL="857250" indent="-857250">
              <a:lnSpc>
                <a:spcPct val="250000"/>
              </a:lnSpc>
              <a:buFont typeface="Arial" panose="020B0604020202020204"/>
              <a:buChar char="•"/>
            </a:pPr>
            <a:r>
              <a:rPr lang="en-US" sz="4800" dirty="0">
                <a:solidFill>
                  <a:srgbClr val="FFFFFF"/>
                </a:solidFill>
                <a:latin typeface="WenQuanYi" panose="020B0606030804020204" charset="-122"/>
              </a:rPr>
              <a:t>Program B yields the best learning outcomes in the view of all subjects, especially in Math Section</a:t>
            </a:r>
            <a:endParaRPr lang="en-US" sz="4800">
              <a:solidFill>
                <a:srgbClr val="FFFFFF"/>
              </a:solidFill>
              <a:latin typeface="WenQuanYi" panose="020B0606030804020204" charset="-122"/>
              <a:ea typeface="WenQuanYi" panose="020B0606030804020204" charset="-122"/>
              <a:cs typeface="WenQuanYi" panose="020B0606030804020204" charset="-122"/>
            </a:endParaRPr>
          </a:p>
          <a:p>
            <a:pPr marL="857250" indent="-857250">
              <a:lnSpc>
                <a:spcPct val="250000"/>
              </a:lnSpc>
              <a:buFont typeface="Arial" panose="020B0604020202020204"/>
              <a:buChar char="•"/>
            </a:pPr>
            <a:r>
              <a:rPr lang="en-US" sz="4800" dirty="0">
                <a:solidFill>
                  <a:srgbClr val="FFFFFF"/>
                </a:solidFill>
                <a:latin typeface="WenQuanYi" panose="020B0606030804020204" charset="-122"/>
              </a:rPr>
              <a:t>Program A  has better  improvement in Verbal Section</a:t>
            </a:r>
            <a:endParaRPr lang="en-US" sz="6000" dirty="0">
              <a:solidFill>
                <a:srgbClr val="FFFFFF"/>
              </a:solidFill>
              <a:latin typeface="WenQuanYi" panose="020B0606030804020204" charset="-122"/>
              <a:ea typeface="WenQuanYi" panose="020B0606030804020204" charset="-122"/>
              <a:cs typeface="WenQuanYi" panose="020B060603080402020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grpSp>
        <p:nvGrpSpPr>
          <p:cNvPr id="2" name="Group 2"/>
          <p:cNvGrpSpPr/>
          <p:nvPr/>
        </p:nvGrpSpPr>
        <p:grpSpPr>
          <a:xfrm rot="8100000">
            <a:off x="-5392114" y="-2070100"/>
            <a:ext cx="15051428" cy="14746763"/>
            <a:chOff x="0" y="0"/>
            <a:chExt cx="20068571" cy="19662351"/>
          </a:xfrm>
        </p:grpSpPr>
        <p:pic>
          <p:nvPicPr>
            <p:cNvPr id="3" name="Picture 3"/>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17410038" cy="18629418"/>
            </a:xfrm>
            <a:prstGeom prst="rect">
              <a:avLst/>
            </a:prstGeom>
          </p:spPr>
        </p:pic>
        <p:pic>
          <p:nvPicPr>
            <p:cNvPr id="4" name="Picture 4"/>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658533" y="1032933"/>
              <a:ext cx="17410038" cy="18629418"/>
            </a:xfrm>
            <a:prstGeom prst="rect">
              <a:avLst/>
            </a:prstGeom>
          </p:spPr>
        </p:pic>
      </p:grpSp>
      <p:grpSp>
        <p:nvGrpSpPr>
          <p:cNvPr id="5" name="Group 5"/>
          <p:cNvGrpSpPr/>
          <p:nvPr/>
        </p:nvGrpSpPr>
        <p:grpSpPr>
          <a:xfrm>
            <a:off x="-1348238" y="7911360"/>
            <a:ext cx="19636238" cy="3103762"/>
            <a:chOff x="0" y="0"/>
            <a:chExt cx="2507534" cy="396348"/>
          </a:xfrm>
        </p:grpSpPr>
        <p:sp>
          <p:nvSpPr>
            <p:cNvPr id="6" name="Freeform 6"/>
            <p:cNvSpPr/>
            <p:nvPr/>
          </p:nvSpPr>
          <p:spPr>
            <a:xfrm>
              <a:off x="0" y="0"/>
              <a:ext cx="2507534" cy="396348"/>
            </a:xfrm>
            <a:custGeom>
              <a:avLst/>
              <a:gdLst/>
              <a:ahLst/>
              <a:cxnLst/>
              <a:rect l="l" t="t" r="r" b="b"/>
              <a:pathLst>
                <a:path w="2507534" h="396348">
                  <a:moveTo>
                    <a:pt x="0" y="0"/>
                  </a:moveTo>
                  <a:lnTo>
                    <a:pt x="2507534" y="0"/>
                  </a:lnTo>
                  <a:lnTo>
                    <a:pt x="2507534" y="396348"/>
                  </a:lnTo>
                  <a:lnTo>
                    <a:pt x="0" y="396348"/>
                  </a:lnTo>
                  <a:close/>
                </a:path>
              </a:pathLst>
            </a:custGeom>
            <a:solidFill>
              <a:srgbClr val="011C50"/>
            </a:solidFill>
          </p:spPr>
        </p:sp>
      </p:gr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H="1">
            <a:off x="1028700" y="3019783"/>
            <a:ext cx="6235699" cy="5578117"/>
          </a:xfrm>
          <a:prstGeom prst="rect">
            <a:avLst/>
          </a:prstGeom>
        </p:spPr>
      </p:pic>
      <p:grpSp>
        <p:nvGrpSpPr>
          <p:cNvPr id="8" name="Group 8"/>
          <p:cNvGrpSpPr/>
          <p:nvPr/>
        </p:nvGrpSpPr>
        <p:grpSpPr>
          <a:xfrm>
            <a:off x="9144000" y="2075129"/>
            <a:ext cx="8115300" cy="5490284"/>
            <a:chOff x="0" y="1312037"/>
            <a:chExt cx="10820400" cy="7320378"/>
          </a:xfrm>
        </p:grpSpPr>
        <p:sp>
          <p:nvSpPr>
            <p:cNvPr id="9" name="TextBox 9"/>
            <p:cNvSpPr txBox="1"/>
            <p:nvPr/>
          </p:nvSpPr>
          <p:spPr>
            <a:xfrm>
              <a:off x="0" y="1312037"/>
              <a:ext cx="10820400" cy="3932700"/>
            </a:xfrm>
            <a:prstGeom prst="rect">
              <a:avLst/>
            </a:prstGeom>
          </p:spPr>
          <p:txBody>
            <a:bodyPr lIns="0" tIns="0" rIns="0" bIns="0" rtlCol="0" anchor="t">
              <a:spAutoFit/>
            </a:bodyPr>
            <a:lstStyle/>
            <a:p>
              <a:pPr>
                <a:lnSpc>
                  <a:spcPts val="11520"/>
                </a:lnSpc>
              </a:pPr>
              <a:r>
                <a:rPr lang="en-US" sz="9600">
                  <a:solidFill>
                    <a:srgbClr val="FFFFFF"/>
                  </a:solidFill>
                  <a:latin typeface="Telegraf Bold" panose="00000800000000000000"/>
                </a:rPr>
                <a:t>Survey Questions</a:t>
              </a:r>
              <a:endParaRPr lang="en-US" sz="9600">
                <a:solidFill>
                  <a:srgbClr val="FFFFFF"/>
                </a:solidFill>
                <a:latin typeface="Telegraf Bold" panose="00000800000000000000"/>
              </a:endParaRPr>
            </a:p>
          </p:txBody>
        </p:sp>
        <p:sp>
          <p:nvSpPr>
            <p:cNvPr id="10" name="TextBox 10"/>
            <p:cNvSpPr txBox="1"/>
            <p:nvPr/>
          </p:nvSpPr>
          <p:spPr>
            <a:xfrm>
              <a:off x="0" y="8044391"/>
              <a:ext cx="10820400" cy="588024"/>
            </a:xfrm>
            <a:prstGeom prst="rect">
              <a:avLst/>
            </a:prstGeom>
          </p:spPr>
          <p:txBody>
            <a:bodyPr lIns="0" tIns="0" rIns="0" bIns="0" rtlCol="0" anchor="t">
              <a:spAutoFit/>
            </a:bodyPr>
            <a:lstStyle/>
            <a:p>
              <a:pPr>
                <a:lnSpc>
                  <a:spcPts val="3640"/>
                </a:lnSpc>
              </a:pPr>
              <a:endParaRPr lang="en-US" sz="2800">
                <a:solidFill>
                  <a:srgbClr val="FFFFFF"/>
                </a:solidFill>
                <a:latin typeface="Telegraf" panose="00000500000000000000"/>
              </a:endParaRPr>
            </a:p>
          </p:txBody>
        </p:sp>
      </p:grpSp>
      <p:pic>
        <p:nvPicPr>
          <p:cNvPr id="11" name="Picture 11"/>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145186">
            <a:off x="3482694" y="377468"/>
            <a:ext cx="5429813" cy="1676455"/>
          </a:xfrm>
          <a:prstGeom prst="rect">
            <a:avLst/>
          </a:prstGeom>
        </p:spPr>
      </p:pic>
      <p:sp>
        <p:nvSpPr>
          <p:cNvPr id="12" name="TextBox 10"/>
          <p:cNvSpPr txBox="1"/>
          <p:nvPr/>
        </p:nvSpPr>
        <p:spPr>
          <a:xfrm>
            <a:off x="9144000" y="5515234"/>
            <a:ext cx="8115300" cy="438197"/>
          </a:xfrm>
          <a:prstGeom prst="rect">
            <a:avLst/>
          </a:prstGeom>
        </p:spPr>
        <p:txBody>
          <a:bodyPr wrap="square" lIns="0" tIns="0" rIns="0" bIns="0" rtlCol="0" anchor="t">
            <a:spAutoFit/>
          </a:bodyPr>
          <a:lstStyle/>
          <a:p>
            <a:pPr>
              <a:lnSpc>
                <a:spcPts val="3640"/>
              </a:lnSpc>
            </a:pPr>
            <a:r>
              <a:rPr lang="zh-CN" altLang="en-US" sz="2800">
                <a:solidFill>
                  <a:srgbClr val="FFFFFF"/>
                </a:solidFill>
                <a:latin typeface="Telegraf" panose="00000500000000000000"/>
              </a:rPr>
              <a:t>Demographic </a:t>
            </a:r>
            <a:r>
              <a:rPr lang="en-US" altLang="zh-CN" sz="2800">
                <a:solidFill>
                  <a:srgbClr val="FFFFFF"/>
                </a:solidFill>
                <a:latin typeface="Telegraf" panose="00000500000000000000"/>
              </a:rPr>
              <a:t>and Attitude </a:t>
            </a:r>
            <a:r>
              <a:rPr lang="zh-CN" altLang="en-US" sz="2800">
                <a:solidFill>
                  <a:srgbClr val="FFFFFF"/>
                </a:solidFill>
                <a:latin typeface="Telegraf" panose="00000500000000000000"/>
              </a:rPr>
              <a:t>Survey Questions </a:t>
            </a:r>
            <a:endParaRPr lang="zh-CN" altLang="en-US" sz="2800">
              <a:solidFill>
                <a:srgbClr val="FFFFFF"/>
              </a:solidFill>
              <a:latin typeface="Telegraf" panose="0000050000000000000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sp>
        <p:nvSpPr>
          <p:cNvPr id="20" name="矩形: 圆角 19"/>
          <p:cNvSpPr/>
          <p:nvPr/>
        </p:nvSpPr>
        <p:spPr>
          <a:xfrm>
            <a:off x="703712" y="409432"/>
            <a:ext cx="8035119" cy="52543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9557697" y="409431"/>
            <a:ext cx="8035119" cy="52543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8791433" y="5875849"/>
            <a:ext cx="12692415" cy="78483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4500">
                <a:solidFill>
                  <a:schemeClr val="bg1"/>
                </a:solidFill>
                <a:latin typeface="Telegraf Bold" panose="00000800000000000000"/>
                <a:ea typeface="SimSun" panose="02010600030101010101" pitchFamily="2" charset="-122"/>
                <a:cs typeface="Calibri" panose="020F0502020204030204"/>
              </a:rPr>
              <a:t>Demographic Survey Questions </a:t>
            </a:r>
            <a:endParaRPr lang="zh-CN" altLang="en-US" sz="4500">
              <a:solidFill>
                <a:schemeClr val="bg1"/>
              </a:solidFill>
              <a:latin typeface="Telegraf Bold" panose="00000800000000000000"/>
              <a:ea typeface="SimSun" panose="02010600030101010101" pitchFamily="2" charset="-122"/>
              <a:cs typeface="Calibri" panose="020F0502020204030204"/>
            </a:endParaRPr>
          </a:p>
        </p:txBody>
      </p:sp>
      <p:sp>
        <p:nvSpPr>
          <p:cNvPr id="30" name="文本框 29"/>
          <p:cNvSpPr txBox="1"/>
          <p:nvPr/>
        </p:nvSpPr>
        <p:spPr>
          <a:xfrm>
            <a:off x="857657" y="6758283"/>
            <a:ext cx="17008521" cy="338554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2800">
                <a:solidFill>
                  <a:schemeClr val="bg1"/>
                </a:solidFill>
                <a:latin typeface="Telegraf" panose="00000500000000000000"/>
                <a:ea typeface="SimSun" panose="02010600030101010101" pitchFamily="2" charset="-122"/>
                <a:cs typeface="Calibri" panose="020F0502020204030204"/>
              </a:rPr>
              <a:t>- Total of 5 questions </a:t>
            </a:r>
            <a:endParaRPr lang="zh-CN" altLang="en-US" sz="2800">
              <a:solidFill>
                <a:schemeClr val="bg1"/>
              </a:solidFill>
              <a:latin typeface="Telegraf" panose="00000500000000000000"/>
              <a:ea typeface="SimSun" panose="02010600030101010101" pitchFamily="2" charset="-122"/>
              <a:cs typeface="Calibri" panose="020F0502020204030204"/>
            </a:endParaRPr>
          </a:p>
          <a:p>
            <a:endParaRPr lang="zh-CN" altLang="en-US" sz="2800">
              <a:solidFill>
                <a:schemeClr val="bg1"/>
              </a:solidFill>
              <a:latin typeface="Telegraf" panose="00000500000000000000"/>
              <a:ea typeface="SimSun" panose="02010600030101010101" pitchFamily="2" charset="-122"/>
              <a:cs typeface="Calibri" panose="020F0502020204030204"/>
            </a:endParaRPr>
          </a:p>
          <a:p>
            <a:r>
              <a:rPr lang="zh-CN" altLang="en-US" sz="2800">
                <a:solidFill>
                  <a:schemeClr val="bg1"/>
                </a:solidFill>
                <a:latin typeface="Telegraf" panose="00000500000000000000"/>
                <a:ea typeface="SimSun" panose="02010600030101010101" pitchFamily="2" charset="-122"/>
                <a:cs typeface="Calibri" panose="020F0502020204030204"/>
              </a:rPr>
              <a:t>- 2 will be answered by parents </a:t>
            </a:r>
            <a:endParaRPr lang="zh-CN">
              <a:solidFill>
                <a:schemeClr val="bg1"/>
              </a:solidFill>
              <a:latin typeface="Telegraf" panose="00000500000000000000"/>
              <a:ea typeface="SimSun" panose="02010600030101010101" pitchFamily="2" charset="-122"/>
              <a:cs typeface="Calibri" panose="020F0502020204030204"/>
            </a:endParaRPr>
          </a:p>
          <a:p>
            <a:endParaRPr lang="zh-CN" altLang="en-US" sz="2800">
              <a:solidFill>
                <a:schemeClr val="bg1"/>
              </a:solidFill>
              <a:latin typeface="Telegraf" panose="00000500000000000000"/>
              <a:ea typeface="SimSun" panose="02010600030101010101" pitchFamily="2" charset="-122"/>
              <a:cs typeface="Calibri" panose="020F0502020204030204"/>
            </a:endParaRPr>
          </a:p>
          <a:p>
            <a:r>
              <a:rPr lang="zh-CN" altLang="en-US" sz="2800">
                <a:solidFill>
                  <a:schemeClr val="bg1"/>
                </a:solidFill>
                <a:latin typeface="Telegraf" panose="00000500000000000000"/>
                <a:ea typeface="SimSun" panose="02010600030101010101" pitchFamily="2" charset="-122"/>
                <a:cs typeface="Calibri" panose="020F0502020204030204"/>
              </a:rPr>
              <a:t>- 3 will be answered by students</a:t>
            </a:r>
            <a:endParaRPr lang="zh-CN">
              <a:solidFill>
                <a:schemeClr val="bg1"/>
              </a:solidFill>
              <a:latin typeface="Telegraf" panose="00000500000000000000"/>
              <a:ea typeface="SimSun" panose="02010600030101010101" pitchFamily="2" charset="-122"/>
            </a:endParaRPr>
          </a:p>
          <a:p>
            <a:endParaRPr lang="zh-CN" altLang="en-US" sz="2800">
              <a:solidFill>
                <a:schemeClr val="bg1"/>
              </a:solidFill>
              <a:latin typeface="Telegraf" panose="00000500000000000000"/>
              <a:ea typeface="SimSun" panose="02010600030101010101" pitchFamily="2" charset="-122"/>
              <a:cs typeface="Calibri" panose="020F0502020204030204"/>
            </a:endParaRPr>
          </a:p>
          <a:p>
            <a:r>
              <a:rPr lang="zh-CN" altLang="en-US" sz="2800">
                <a:solidFill>
                  <a:schemeClr val="bg1"/>
                </a:solidFill>
                <a:latin typeface="Telegraf" panose="00000500000000000000"/>
                <a:ea typeface="SimSun" panose="02010600030101010101" pitchFamily="2" charset="-122"/>
                <a:cs typeface="Calibri" panose="020F0502020204030204"/>
              </a:rPr>
              <a:t>- Possible demographic varibales that can be used for segmentation</a:t>
            </a:r>
            <a:endParaRPr lang="zh-CN" altLang="en-US" sz="2800">
              <a:solidFill>
                <a:schemeClr val="bg1"/>
              </a:solidFill>
              <a:latin typeface="Telegraf" panose="00000500000000000000"/>
              <a:ea typeface="SimSun" panose="02010600030101010101" pitchFamily="2" charset="-122"/>
              <a:cs typeface="Calibri" panose="020F0502020204030204"/>
            </a:endParaRPr>
          </a:p>
          <a:p>
            <a:endParaRPr lang="zh-CN" altLang="en-US">
              <a:solidFill>
                <a:schemeClr val="bg1"/>
              </a:solidFill>
              <a:ea typeface="SimSun" panose="02010600030101010101" pitchFamily="2" charset="-122"/>
              <a:cs typeface="Calibri" panose="020F0502020204030204"/>
            </a:endParaRPr>
          </a:p>
        </p:txBody>
      </p:sp>
      <p:sp>
        <p:nvSpPr>
          <p:cNvPr id="2" name="矩形 1"/>
          <p:cNvSpPr/>
          <p:nvPr/>
        </p:nvSpPr>
        <p:spPr>
          <a:xfrm>
            <a:off x="1284111" y="1015999"/>
            <a:ext cx="6857999" cy="931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sz="3200">
                <a:latin typeface="Telegraf" panose="00000500000000000000"/>
                <a:ea typeface="SimSun" panose="02010600030101010101" pitchFamily="2" charset="-122"/>
                <a:cs typeface="Calibri" panose="020F0502020204030204"/>
              </a:rPr>
              <a:t>What is your current grade level? </a:t>
            </a:r>
            <a:endParaRPr lang="zh-CN" altLang="en-US" sz="3200">
              <a:latin typeface="Telegraf" panose="00000500000000000000"/>
              <a:ea typeface="SimSun" panose="02010600030101010101" pitchFamily="2" charset="-122"/>
              <a:cs typeface="Calibri" panose="020F0502020204030204"/>
            </a:endParaRPr>
          </a:p>
        </p:txBody>
      </p:sp>
      <p:sp>
        <p:nvSpPr>
          <p:cNvPr id="4" name="文本框 3"/>
          <p:cNvSpPr txBox="1"/>
          <p:nvPr/>
        </p:nvSpPr>
        <p:spPr>
          <a:xfrm>
            <a:off x="1347107" y="2313214"/>
            <a:ext cx="2966357"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285750" indent="-285750">
              <a:buFont typeface="Arial" panose="020B0604020202020204"/>
              <a:buChar char="•"/>
            </a:pPr>
            <a:r>
              <a:rPr lang="zh-CN" altLang="en-US" sz="2400">
                <a:solidFill>
                  <a:schemeClr val="bg1"/>
                </a:solidFill>
                <a:latin typeface="Telegraf" panose="00000500000000000000"/>
                <a:ea typeface="SimSun" panose="02010600030101010101" pitchFamily="2" charset="-122"/>
                <a:cs typeface="Calibri" panose="020F0502020204030204"/>
              </a:rPr>
              <a:t>Grade 7</a:t>
            </a:r>
            <a:endParaRPr lang="zh-CN" altLang="en-US" sz="2400">
              <a:solidFill>
                <a:schemeClr val="bg1"/>
              </a:solidFill>
              <a:latin typeface="Telegraf" panose="00000500000000000000"/>
              <a:ea typeface="SimSun" panose="02010600030101010101" pitchFamily="2" charset="-122"/>
              <a:cs typeface="Calibri" panose="020F0502020204030204"/>
            </a:endParaRPr>
          </a:p>
          <a:p>
            <a:pPr marL="285750" indent="-285750">
              <a:buFont typeface="Arial" panose="020B0604020202020204"/>
              <a:buChar char="•"/>
            </a:pPr>
            <a:endParaRPr lang="zh-CN" altLang="en-US" sz="2400">
              <a:solidFill>
                <a:schemeClr val="bg1"/>
              </a:solidFill>
              <a:latin typeface="Telegraf" panose="00000500000000000000"/>
              <a:ea typeface="SimSun" panose="02010600030101010101" pitchFamily="2" charset="-122"/>
              <a:cs typeface="Calibri" panose="020F0502020204030204"/>
            </a:endParaRPr>
          </a:p>
          <a:p>
            <a:pPr marL="285750" indent="-285750">
              <a:buFont typeface="Arial" panose="020B0604020202020204"/>
              <a:buChar char="•"/>
            </a:pPr>
            <a:r>
              <a:rPr lang="zh-CN" altLang="en-US" sz="2400">
                <a:solidFill>
                  <a:schemeClr val="bg1"/>
                </a:solidFill>
                <a:latin typeface="Telegraf" panose="00000500000000000000"/>
                <a:ea typeface="SimSun" panose="02010600030101010101" pitchFamily="2" charset="-122"/>
                <a:cs typeface="Calibri" panose="020F0502020204030204"/>
              </a:rPr>
              <a:t>Grade 8</a:t>
            </a:r>
            <a:endParaRPr lang="zh-CN" altLang="en-US" sz="2400">
              <a:solidFill>
                <a:schemeClr val="bg1"/>
              </a:solidFill>
              <a:latin typeface="Telegraf" panose="00000500000000000000"/>
              <a:ea typeface="SimSun" panose="02010600030101010101" pitchFamily="2" charset="-122"/>
              <a:cs typeface="Calibri" panose="020F0502020204030204"/>
            </a:endParaRPr>
          </a:p>
          <a:p>
            <a:pPr marL="285750" indent="-285750">
              <a:buFont typeface="Arial" panose="020B0604020202020204"/>
              <a:buChar char="•"/>
            </a:pPr>
            <a:endParaRPr lang="zh-CN" altLang="en-US" sz="2400">
              <a:solidFill>
                <a:schemeClr val="bg1"/>
              </a:solidFill>
              <a:latin typeface="Telegraf" panose="00000500000000000000"/>
              <a:ea typeface="SimSun" panose="02010600030101010101" pitchFamily="2" charset="-122"/>
              <a:cs typeface="Calibri" panose="020F0502020204030204"/>
            </a:endParaRPr>
          </a:p>
          <a:p>
            <a:pPr marL="285750" indent="-285750">
              <a:buFont typeface="Arial" panose="020B0604020202020204"/>
              <a:buChar char="•"/>
            </a:pPr>
            <a:r>
              <a:rPr lang="zh-CN" altLang="en-US" sz="2400">
                <a:solidFill>
                  <a:schemeClr val="bg1"/>
                </a:solidFill>
                <a:latin typeface="Telegraf" panose="00000500000000000000"/>
                <a:ea typeface="SimSun" panose="02010600030101010101" pitchFamily="2" charset="-122"/>
                <a:cs typeface="Calibri" panose="020F0502020204030204"/>
              </a:rPr>
              <a:t>Grade 9</a:t>
            </a:r>
            <a:endParaRPr lang="zh-CN" altLang="en-US" sz="2400">
              <a:solidFill>
                <a:schemeClr val="bg1"/>
              </a:solidFill>
              <a:latin typeface="Telegraf" panose="00000500000000000000"/>
              <a:ea typeface="SimSun" panose="02010600030101010101" pitchFamily="2" charset="-122"/>
              <a:cs typeface="Calibri" panose="020F0502020204030204"/>
            </a:endParaRPr>
          </a:p>
        </p:txBody>
      </p:sp>
      <p:sp>
        <p:nvSpPr>
          <p:cNvPr id="5" name="矩形 4"/>
          <p:cNvSpPr/>
          <p:nvPr/>
        </p:nvSpPr>
        <p:spPr>
          <a:xfrm>
            <a:off x="10155968" y="1015998"/>
            <a:ext cx="6857999" cy="931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sz="3200">
                <a:latin typeface="Telegraf" panose="00000500000000000000"/>
                <a:ea typeface="SimSun" panose="02010600030101010101" pitchFamily="2" charset="-122"/>
                <a:cs typeface="Calibri" panose="020F0502020204030204"/>
              </a:rPr>
              <a:t>Which district do you live in? </a:t>
            </a:r>
            <a:endParaRPr lang="zh-CN" altLang="en-US" sz="3200">
              <a:latin typeface="Telegraf" panose="00000500000000000000"/>
              <a:ea typeface="SimSun" panose="02010600030101010101" pitchFamily="2" charset="-122"/>
              <a:cs typeface="Calibri" panose="020F0502020204030204"/>
            </a:endParaRPr>
          </a:p>
        </p:txBody>
      </p:sp>
      <p:sp>
        <p:nvSpPr>
          <p:cNvPr id="8" name="文本框 7"/>
          <p:cNvSpPr txBox="1"/>
          <p:nvPr/>
        </p:nvSpPr>
        <p:spPr>
          <a:xfrm>
            <a:off x="10218963" y="2381249"/>
            <a:ext cx="6776357"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285750" indent="-285750">
              <a:buFont typeface="Arial" panose="020B0604020202020204"/>
              <a:buChar char="•"/>
            </a:pPr>
            <a:r>
              <a:rPr lang="zh-CN" altLang="en-US" sz="2400">
                <a:solidFill>
                  <a:schemeClr val="bg1"/>
                </a:solidFill>
                <a:latin typeface="Telegraf" panose="00000500000000000000"/>
                <a:ea typeface="SimSun" panose="02010600030101010101" pitchFamily="2" charset="-122"/>
                <a:cs typeface="Calibri" panose="020F0502020204030204"/>
              </a:rPr>
              <a:t>Choose from one of the districts where CLC operates</a:t>
            </a:r>
            <a:endParaRPr lang="zh-CN" altLang="en-US" sz="2400">
              <a:solidFill>
                <a:schemeClr val="bg1"/>
              </a:solidFill>
              <a:latin typeface="Telegraf" panose="00000500000000000000"/>
              <a:ea typeface="SimSun" panose="02010600030101010101" pitchFamily="2" charset="-122"/>
              <a:cs typeface="Calibri" panose="020F0502020204030204"/>
            </a:endParaRPr>
          </a:p>
          <a:p>
            <a:pPr marL="285750" indent="-285750">
              <a:buFont typeface="Arial" panose="020B0604020202020204"/>
              <a:buChar char="•"/>
            </a:pPr>
            <a:endParaRPr lang="zh-CN" altLang="en-US" sz="2400">
              <a:solidFill>
                <a:schemeClr val="bg1"/>
              </a:solidFill>
              <a:latin typeface="Telegraf" panose="00000500000000000000"/>
              <a:ea typeface="SimSun" panose="02010600030101010101" pitchFamily="2" charset="-122"/>
              <a:cs typeface="Calibri" panose="020F0502020204030204"/>
            </a:endParaRPr>
          </a:p>
          <a:p>
            <a:pPr marL="285750" indent="-285750">
              <a:buFont typeface="Arial" panose="020B0604020202020204"/>
              <a:buChar char="•"/>
            </a:pPr>
            <a:r>
              <a:rPr lang="zh-CN" altLang="en-US" sz="2400">
                <a:solidFill>
                  <a:schemeClr val="bg1"/>
                </a:solidFill>
                <a:latin typeface="Telegraf" panose="00000500000000000000"/>
                <a:ea typeface="SimSun" panose="02010600030101010101" pitchFamily="2" charset="-122"/>
                <a:cs typeface="Calibri" panose="020F0502020204030204"/>
              </a:rPr>
              <a:t>Other, please specify</a:t>
            </a:r>
            <a:endParaRPr lang="zh-CN" altLang="en-US" sz="2400">
              <a:solidFill>
                <a:schemeClr val="bg1"/>
              </a:solidFill>
              <a:latin typeface="Telegraf" panose="00000500000000000000"/>
              <a:ea typeface="SimSun" panose="02010600030101010101" pitchFamily="2" charset="-122"/>
              <a:cs typeface="Calibri" panose="020F0502020204030204"/>
            </a:endParaRPr>
          </a:p>
        </p:txBody>
      </p:sp>
      <p:sp>
        <p:nvSpPr>
          <p:cNvPr id="9" name="文本框 8"/>
          <p:cNvSpPr txBox="1"/>
          <p:nvPr/>
        </p:nvSpPr>
        <p:spPr>
          <a:xfrm>
            <a:off x="4517571" y="2313214"/>
            <a:ext cx="3551464" cy="221599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marL="285750" indent="-285750">
              <a:buFont typeface="Arial,Sans-Serif"/>
              <a:buChar char="•"/>
            </a:pPr>
            <a:r>
              <a:rPr lang="zh-CN" sz="2400">
                <a:solidFill>
                  <a:schemeClr val="bg1"/>
                </a:solidFill>
                <a:latin typeface="Telegraf" panose="00000500000000000000"/>
                <a:ea typeface="+mn-lt"/>
                <a:cs typeface="+mn-lt"/>
              </a:rPr>
              <a:t>Grade 10</a:t>
            </a:r>
            <a:endParaRPr lang="en-US" altLang="zh-CN" sz="2400">
              <a:solidFill>
                <a:schemeClr val="bg1"/>
              </a:solidFill>
              <a:latin typeface="Telegraf" panose="00000500000000000000"/>
              <a:ea typeface="+mn-lt"/>
              <a:cs typeface="+mn-lt"/>
            </a:endParaRPr>
          </a:p>
          <a:p>
            <a:pPr marL="285750" indent="-285750">
              <a:buFont typeface="Arial,Sans-Serif"/>
              <a:buChar char="•"/>
            </a:pPr>
            <a:endParaRPr lang="zh-CN" sz="2400">
              <a:solidFill>
                <a:schemeClr val="bg1"/>
              </a:solidFill>
              <a:latin typeface="Telegraf" panose="00000500000000000000"/>
              <a:ea typeface="+mn-lt"/>
              <a:cs typeface="+mn-lt"/>
            </a:endParaRPr>
          </a:p>
          <a:p>
            <a:pPr marL="285750" indent="-285750">
              <a:buFont typeface="Arial,Sans-Serif"/>
              <a:buChar char="•"/>
            </a:pPr>
            <a:r>
              <a:rPr lang="zh-CN" sz="2400">
                <a:solidFill>
                  <a:schemeClr val="bg1"/>
                </a:solidFill>
                <a:latin typeface="Telegraf" panose="00000500000000000000"/>
                <a:ea typeface="+mn-lt"/>
                <a:cs typeface="+mn-lt"/>
              </a:rPr>
              <a:t>Grade 11</a:t>
            </a:r>
            <a:endParaRPr lang="en-US" altLang="zh-CN" sz="2400">
              <a:solidFill>
                <a:schemeClr val="bg1"/>
              </a:solidFill>
              <a:latin typeface="Telegraf" panose="00000500000000000000"/>
              <a:ea typeface="+mn-lt"/>
              <a:cs typeface="+mn-lt"/>
            </a:endParaRPr>
          </a:p>
          <a:p>
            <a:pPr marL="285750" indent="-285750">
              <a:buFont typeface="Arial,Sans-Serif"/>
              <a:buChar char="•"/>
            </a:pPr>
            <a:endParaRPr lang="zh-CN" sz="2400">
              <a:solidFill>
                <a:schemeClr val="bg1"/>
              </a:solidFill>
              <a:latin typeface="Telegraf" panose="00000500000000000000"/>
              <a:ea typeface="+mn-lt"/>
              <a:cs typeface="+mn-lt"/>
            </a:endParaRPr>
          </a:p>
          <a:p>
            <a:pPr marL="285750" indent="-285750">
              <a:buFont typeface="Arial,Sans-Serif"/>
              <a:buChar char="•"/>
            </a:pPr>
            <a:r>
              <a:rPr lang="zh-CN" sz="2400">
                <a:solidFill>
                  <a:schemeClr val="bg1"/>
                </a:solidFill>
                <a:latin typeface="Telegraf" panose="00000500000000000000"/>
                <a:ea typeface="+mn-lt"/>
                <a:cs typeface="+mn-lt"/>
              </a:rPr>
              <a:t>Grade 12</a:t>
            </a:r>
            <a:endParaRPr lang="en-US" altLang="zh-CN" sz="2400">
              <a:solidFill>
                <a:schemeClr val="bg1"/>
              </a:solidFill>
              <a:latin typeface="Telegraf" panose="00000500000000000000"/>
              <a:ea typeface="+mn-lt"/>
              <a:cs typeface="+mn-lt"/>
            </a:endParaRPr>
          </a:p>
          <a:p>
            <a:pPr algn="l"/>
            <a:endParaRPr lang="zh-CN" altLang="en-US">
              <a:ea typeface="SimSun" panose="02010600030101010101" pitchFamily="2" charset="-122"/>
              <a:cs typeface="Calibri" panose="020F050202020403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sp>
        <p:nvSpPr>
          <p:cNvPr id="20" name="矩形: 圆角 19"/>
          <p:cNvSpPr/>
          <p:nvPr/>
        </p:nvSpPr>
        <p:spPr>
          <a:xfrm>
            <a:off x="6949390" y="2572968"/>
            <a:ext cx="11055904" cy="15668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218933" y="24777"/>
            <a:ext cx="12692415" cy="78483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4500">
                <a:solidFill>
                  <a:schemeClr val="bg1"/>
                </a:solidFill>
                <a:latin typeface="Telegraf Bold" panose="00000800000000000000"/>
                <a:ea typeface="SimSun" panose="02010600030101010101" pitchFamily="2" charset="-122"/>
                <a:cs typeface="Calibri" panose="020F0502020204030204"/>
              </a:rPr>
              <a:t>Demographic Survey Questions </a:t>
            </a:r>
            <a:endParaRPr lang="zh-CN" altLang="en-US" sz="4500">
              <a:solidFill>
                <a:schemeClr val="bg1"/>
              </a:solidFill>
              <a:latin typeface="Telegraf Bold" panose="00000800000000000000"/>
              <a:ea typeface="SimSun" panose="02010600030101010101" pitchFamily="2" charset="-122"/>
              <a:cs typeface="Calibri" panose="020F0502020204030204"/>
            </a:endParaRPr>
          </a:p>
        </p:txBody>
      </p:sp>
      <p:sp>
        <p:nvSpPr>
          <p:cNvPr id="2" name="文本框 1"/>
          <p:cNvSpPr txBox="1"/>
          <p:nvPr/>
        </p:nvSpPr>
        <p:spPr>
          <a:xfrm>
            <a:off x="8858249" y="2789464"/>
            <a:ext cx="1024617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sz="2400">
                <a:latin typeface="Telegraf" panose="00000500000000000000"/>
                <a:ea typeface="+mn-lt"/>
                <a:cs typeface="+mn-lt"/>
              </a:rPr>
              <a:t>Which annual household income range </a:t>
            </a:r>
            <a:r>
              <a:rPr lang="en-US" altLang="zh-CN" sz="2400">
                <a:latin typeface="Telegraf" panose="00000500000000000000"/>
                <a:ea typeface="+mn-lt"/>
                <a:cs typeface="+mn-lt"/>
              </a:rPr>
              <a:t>best</a:t>
            </a:r>
            <a:r>
              <a:rPr lang="zh-CN" sz="2400">
                <a:latin typeface="Telegraf" panose="00000500000000000000"/>
                <a:ea typeface="+mn-lt"/>
                <a:cs typeface="+mn-lt"/>
              </a:rPr>
              <a:t> d</a:t>
            </a:r>
            <a:r>
              <a:rPr lang="en-US" altLang="zh-CN" sz="2400">
                <a:latin typeface="Telegraf" panose="00000500000000000000"/>
                <a:ea typeface="+mn-lt"/>
                <a:cs typeface="+mn-lt"/>
              </a:rPr>
              <a:t>escribes yours?</a:t>
            </a:r>
            <a:endParaRPr lang="zh-CN" sz="2400">
              <a:latin typeface="Telegraf" panose="00000500000000000000"/>
              <a:ea typeface="SimSun" panose="02010600030101010101" pitchFamily="2" charset="-122"/>
              <a:cs typeface="Calibri" panose="020F0502020204030204"/>
            </a:endParaRPr>
          </a:p>
        </p:txBody>
      </p:sp>
      <p:sp>
        <p:nvSpPr>
          <p:cNvPr id="3" name="文本框 2"/>
          <p:cNvSpPr txBox="1"/>
          <p:nvPr/>
        </p:nvSpPr>
        <p:spPr>
          <a:xfrm>
            <a:off x="8858248" y="3442606"/>
            <a:ext cx="102869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sz="2400" dirty="0">
                <a:latin typeface="Telegraf" panose="00000500000000000000"/>
                <a:ea typeface="+mn-lt"/>
                <a:cs typeface="+mn-lt"/>
              </a:rPr>
              <a:t>Wh</a:t>
            </a:r>
            <a:r>
              <a:rPr lang="en-US" altLang="zh-CN" sz="2400" dirty="0">
                <a:latin typeface="Telegraf" panose="00000500000000000000"/>
                <a:ea typeface="+mn-lt"/>
                <a:cs typeface="+mn-lt"/>
              </a:rPr>
              <a:t>at</a:t>
            </a:r>
            <a:r>
              <a:rPr lang="zh-CN" altLang="en-US" sz="2400" dirty="0">
                <a:latin typeface="Telegraf" panose="00000500000000000000"/>
                <a:ea typeface="+mn-lt"/>
                <a:cs typeface="+mn-lt"/>
              </a:rPr>
              <a:t> </a:t>
            </a:r>
            <a:r>
              <a:rPr lang="en-US" altLang="zh-CN" sz="2400" dirty="0">
                <a:latin typeface="Telegraf" panose="00000500000000000000"/>
                <a:ea typeface="+mn-lt"/>
                <a:cs typeface="+mn-lt"/>
              </a:rPr>
              <a:t>best</a:t>
            </a:r>
            <a:r>
              <a:rPr lang="zh-CN" altLang="en-US" sz="2400" dirty="0">
                <a:latin typeface="Telegraf" panose="00000500000000000000"/>
                <a:ea typeface="+mn-lt"/>
                <a:cs typeface="+mn-lt"/>
              </a:rPr>
              <a:t> </a:t>
            </a:r>
            <a:r>
              <a:rPr lang="en-US" altLang="zh-CN" sz="2400" dirty="0" err="1">
                <a:latin typeface="Telegraf" panose="00000500000000000000"/>
                <a:ea typeface="+mn-lt"/>
                <a:cs typeface="+mn-lt"/>
              </a:rPr>
              <a:t>descr</a:t>
            </a:r>
            <a:r>
              <a:rPr lang="zh-CN" sz="2400" dirty="0">
                <a:latin typeface="Telegraf" panose="00000500000000000000"/>
                <a:ea typeface="+mn-lt"/>
                <a:cs typeface="+mn-lt"/>
              </a:rPr>
              <a:t>i</a:t>
            </a:r>
            <a:r>
              <a:rPr lang="en-US" altLang="zh-CN" sz="2400" dirty="0" err="1">
                <a:latin typeface="Telegraf" panose="00000500000000000000"/>
                <a:ea typeface="+mn-lt"/>
                <a:cs typeface="+mn-lt"/>
              </a:rPr>
              <a:t>bes</a:t>
            </a:r>
            <a:r>
              <a:rPr lang="zh-CN" sz="2400" dirty="0">
                <a:latin typeface="Telegraf" panose="00000500000000000000"/>
                <a:ea typeface="+mn-lt"/>
                <a:cs typeface="+mn-lt"/>
              </a:rPr>
              <a:t> </a:t>
            </a:r>
            <a:r>
              <a:rPr lang="en-US" altLang="zh-CN" sz="2400" dirty="0" err="1">
                <a:latin typeface="Telegraf" panose="00000500000000000000"/>
                <a:ea typeface="+mn-lt"/>
                <a:cs typeface="+mn-lt"/>
              </a:rPr>
              <a:t>yo</a:t>
            </a:r>
            <a:r>
              <a:rPr lang="zh-CN" sz="2400" dirty="0">
                <a:latin typeface="Telegraf" panose="00000500000000000000"/>
                <a:ea typeface="+mn-lt"/>
                <a:cs typeface="+mn-lt"/>
              </a:rPr>
              <a:t>u</a:t>
            </a:r>
            <a:r>
              <a:rPr lang="en-US" altLang="zh-CN" sz="2400" dirty="0">
                <a:latin typeface="Telegraf" panose="00000500000000000000"/>
                <a:ea typeface="+mn-lt"/>
                <a:cs typeface="+mn-lt"/>
              </a:rPr>
              <a:t>r</a:t>
            </a:r>
            <a:r>
              <a:rPr lang="zh-CN" altLang="en-US" sz="2400" dirty="0">
                <a:latin typeface="Telegraf" panose="00000500000000000000"/>
                <a:ea typeface="+mn-lt"/>
                <a:cs typeface="+mn-lt"/>
              </a:rPr>
              <a:t> </a:t>
            </a:r>
            <a:r>
              <a:rPr lang="zh-CN" sz="2400" dirty="0">
                <a:latin typeface="Telegraf" panose="00000500000000000000"/>
                <a:ea typeface="+mn-lt"/>
                <a:cs typeface="+mn-lt"/>
              </a:rPr>
              <a:t>household com</a:t>
            </a:r>
            <a:r>
              <a:rPr lang="en-US" altLang="zh-CN" sz="2400" dirty="0">
                <a:latin typeface="Telegraf" panose="00000500000000000000"/>
                <a:ea typeface="+mn-lt"/>
                <a:cs typeface="+mn-lt"/>
              </a:rPr>
              <a:t>p</a:t>
            </a:r>
            <a:r>
              <a:rPr lang="zh-CN" sz="2400" dirty="0">
                <a:latin typeface="Telegraf" panose="00000500000000000000"/>
                <a:ea typeface="+mn-lt"/>
                <a:cs typeface="+mn-lt"/>
              </a:rPr>
              <a:t>o</a:t>
            </a:r>
            <a:r>
              <a:rPr lang="en-US" altLang="zh-CN" sz="2400" dirty="0">
                <a:latin typeface="Telegraf" panose="00000500000000000000"/>
                <a:ea typeface="+mn-lt"/>
                <a:cs typeface="+mn-lt"/>
              </a:rPr>
              <a:t>sit</a:t>
            </a:r>
            <a:r>
              <a:rPr lang="zh-CN" sz="2400" dirty="0">
                <a:latin typeface="Telegraf" panose="00000500000000000000"/>
                <a:ea typeface="+mn-lt"/>
                <a:cs typeface="+mn-lt"/>
              </a:rPr>
              <a:t>i</a:t>
            </a:r>
            <a:r>
              <a:rPr lang="en-US" altLang="zh-CN" sz="2400" dirty="0">
                <a:latin typeface="Telegraf" panose="00000500000000000000"/>
                <a:ea typeface="+mn-lt"/>
                <a:cs typeface="+mn-lt"/>
              </a:rPr>
              <a:t>o</a:t>
            </a:r>
            <a:r>
              <a:rPr lang="zh-CN" sz="2400" dirty="0">
                <a:latin typeface="Telegraf" panose="00000500000000000000"/>
                <a:ea typeface="+mn-lt"/>
                <a:cs typeface="+mn-lt"/>
              </a:rPr>
              <a:t>n</a:t>
            </a:r>
            <a:r>
              <a:rPr lang="en-US" altLang="zh-CN" sz="2400" dirty="0">
                <a:latin typeface="Telegraf" panose="00000500000000000000"/>
                <a:ea typeface="+mn-lt"/>
                <a:cs typeface="+mn-lt"/>
              </a:rPr>
              <a:t>?</a:t>
            </a:r>
            <a:endParaRPr lang="zh-CN" sz="2400" dirty="0">
              <a:latin typeface="Telegraf" panose="00000500000000000000"/>
              <a:ea typeface="+mn-lt"/>
              <a:cs typeface="+mn-lt"/>
            </a:endParaRPr>
          </a:p>
        </p:txBody>
      </p:sp>
      <p:sp>
        <p:nvSpPr>
          <p:cNvPr id="6" name="矩形: 圆角 5"/>
          <p:cNvSpPr/>
          <p:nvPr/>
        </p:nvSpPr>
        <p:spPr>
          <a:xfrm>
            <a:off x="2394857" y="2075088"/>
            <a:ext cx="5810250" cy="2735035"/>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769053" y="2802432"/>
            <a:ext cx="5279569"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3200" dirty="0">
                <a:solidFill>
                  <a:schemeClr val="bg1"/>
                </a:solidFill>
                <a:latin typeface="Telegraf Bold" panose="00000800000000000000"/>
                <a:ea typeface="SimSun" panose="02010600030101010101" pitchFamily="2" charset="-122"/>
                <a:cs typeface="Calibri" panose="020F0502020204030204"/>
              </a:rPr>
              <a:t>Questions responded by parents or guardians</a:t>
            </a:r>
            <a:endParaRPr lang="zh-CN" altLang="en-US" sz="3200" dirty="0">
              <a:solidFill>
                <a:schemeClr val="bg1"/>
              </a:solidFill>
              <a:latin typeface="Telegraf Bold" panose="00000800000000000000"/>
              <a:ea typeface="SimSun" panose="02010600030101010101" pitchFamily="2" charset="-122"/>
              <a:cs typeface="Calibri" panose="020F0502020204030204"/>
            </a:endParaRPr>
          </a:p>
        </p:txBody>
      </p:sp>
      <p:sp>
        <p:nvSpPr>
          <p:cNvPr id="8" name="矩形: 圆角 7"/>
          <p:cNvSpPr/>
          <p:nvPr/>
        </p:nvSpPr>
        <p:spPr>
          <a:xfrm>
            <a:off x="6949390" y="6231055"/>
            <a:ext cx="11055904" cy="19070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p:nvSpPr>
        <p:spPr>
          <a:xfrm>
            <a:off x="2449284" y="5674178"/>
            <a:ext cx="5810250" cy="3020785"/>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769053" y="6566134"/>
            <a:ext cx="5170712"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3200" dirty="0">
                <a:solidFill>
                  <a:schemeClr val="bg1"/>
                </a:solidFill>
                <a:latin typeface="Telegraf Bold" panose="00000800000000000000"/>
                <a:ea typeface="SimSun" panose="02010600030101010101" pitchFamily="2" charset="-122"/>
                <a:cs typeface="Calibri" panose="020F0502020204030204"/>
              </a:rPr>
              <a:t>Questions responded by students</a:t>
            </a:r>
            <a:endParaRPr lang="zh-CN" altLang="en-US" sz="3200" dirty="0">
              <a:solidFill>
                <a:schemeClr val="bg1"/>
              </a:solidFill>
              <a:latin typeface="Telegraf Bold" panose="00000800000000000000"/>
              <a:ea typeface="SimSun" panose="02010600030101010101" pitchFamily="2" charset="-122"/>
              <a:cs typeface="Calibri" panose="020F0502020204030204"/>
            </a:endParaRPr>
          </a:p>
        </p:txBody>
      </p:sp>
      <p:sp>
        <p:nvSpPr>
          <p:cNvPr id="17" name="文本框 16"/>
          <p:cNvSpPr txBox="1"/>
          <p:nvPr/>
        </p:nvSpPr>
        <p:spPr>
          <a:xfrm>
            <a:off x="8887457" y="6358020"/>
            <a:ext cx="815067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sz="2400" dirty="0">
                <a:latin typeface="Telegraf" panose="00000500000000000000"/>
                <a:ea typeface="+mn-lt"/>
                <a:cs typeface="+mn-lt"/>
              </a:rPr>
              <a:t>What is your current grade level?</a:t>
            </a:r>
            <a:endParaRPr lang="zh-CN" sz="2400" dirty="0">
              <a:latin typeface="Telegraf" panose="00000500000000000000"/>
              <a:ea typeface="SimSun" panose="02010600030101010101" pitchFamily="2" charset="-122"/>
            </a:endParaRPr>
          </a:p>
        </p:txBody>
      </p:sp>
      <p:sp>
        <p:nvSpPr>
          <p:cNvPr id="18" name="文本框 17"/>
          <p:cNvSpPr txBox="1"/>
          <p:nvPr/>
        </p:nvSpPr>
        <p:spPr>
          <a:xfrm>
            <a:off x="8901064" y="6857909"/>
            <a:ext cx="813707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sz="2400" dirty="0">
                <a:latin typeface="Telegraf" panose="00000500000000000000"/>
                <a:ea typeface="+mn-lt"/>
                <a:cs typeface="+mn-lt"/>
              </a:rPr>
              <a:t>Which district do you live in?</a:t>
            </a:r>
            <a:endParaRPr lang="zh-CN" sz="2400" dirty="0">
              <a:latin typeface="Telegraf" panose="00000500000000000000"/>
              <a:ea typeface="SimSun" panose="02010600030101010101" pitchFamily="2" charset="-122"/>
            </a:endParaRPr>
          </a:p>
        </p:txBody>
      </p:sp>
      <p:sp>
        <p:nvSpPr>
          <p:cNvPr id="19" name="文本框 18"/>
          <p:cNvSpPr txBox="1"/>
          <p:nvPr/>
        </p:nvSpPr>
        <p:spPr>
          <a:xfrm>
            <a:off x="8901064" y="7319574"/>
            <a:ext cx="813707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ltLang="zh-CN" sz="2400" dirty="0">
                <a:latin typeface="Telegraf" panose="00000500000000000000"/>
                <a:ea typeface="+mn-lt"/>
                <a:cs typeface="+mn-lt"/>
              </a:rPr>
              <a:t>How</a:t>
            </a:r>
            <a:r>
              <a:rPr lang="zh-CN" altLang="en-US" sz="2400" dirty="0">
                <a:latin typeface="Telegraf" panose="00000500000000000000"/>
                <a:ea typeface="+mn-lt"/>
                <a:cs typeface="+mn-lt"/>
              </a:rPr>
              <a:t> </a:t>
            </a:r>
            <a:r>
              <a:rPr lang="en-US" altLang="zh-CN" sz="2400" dirty="0">
                <a:latin typeface="Telegraf" panose="00000500000000000000"/>
                <a:ea typeface="+mn-lt"/>
                <a:cs typeface="+mn-lt"/>
              </a:rPr>
              <a:t>many free</a:t>
            </a:r>
            <a:r>
              <a:rPr lang="zh-CN" altLang="en-US" sz="2400" dirty="0">
                <a:latin typeface="Telegraf" panose="00000500000000000000"/>
                <a:ea typeface="+mn-lt"/>
                <a:cs typeface="+mn-lt"/>
              </a:rPr>
              <a:t> </a:t>
            </a:r>
            <a:r>
              <a:rPr lang="zh-CN" sz="2400" dirty="0">
                <a:latin typeface="Telegraf" panose="00000500000000000000"/>
                <a:ea typeface="+mn-lt"/>
                <a:cs typeface="+mn-lt"/>
              </a:rPr>
              <a:t>h</a:t>
            </a:r>
            <a:r>
              <a:rPr lang="en-US" altLang="zh-CN" sz="2400" dirty="0" err="1">
                <a:latin typeface="Telegraf" panose="00000500000000000000"/>
                <a:ea typeface="+mn-lt"/>
                <a:cs typeface="+mn-lt"/>
              </a:rPr>
              <a:t>ou</a:t>
            </a:r>
            <a:r>
              <a:rPr lang="zh-CN" sz="2400" dirty="0">
                <a:latin typeface="Telegraf" panose="00000500000000000000"/>
                <a:ea typeface="+mn-lt"/>
                <a:cs typeface="+mn-lt"/>
              </a:rPr>
              <a:t>r</a:t>
            </a:r>
            <a:r>
              <a:rPr lang="en-US" altLang="zh-CN" sz="2400" dirty="0">
                <a:latin typeface="Telegraf" panose="00000500000000000000"/>
                <a:ea typeface="+mn-lt"/>
                <a:cs typeface="+mn-lt"/>
              </a:rPr>
              <a:t>s</a:t>
            </a:r>
            <a:r>
              <a:rPr lang="zh-CN" altLang="en-US" sz="2400" dirty="0">
                <a:latin typeface="Telegraf" panose="00000500000000000000"/>
                <a:ea typeface="+mn-lt"/>
                <a:cs typeface="+mn-lt"/>
              </a:rPr>
              <a:t> </a:t>
            </a:r>
            <a:r>
              <a:rPr lang="zh-CN" sz="2400" dirty="0">
                <a:latin typeface="Telegraf" panose="00000500000000000000"/>
                <a:ea typeface="+mn-lt"/>
                <a:cs typeface="+mn-lt"/>
              </a:rPr>
              <a:t>c</a:t>
            </a:r>
            <a:r>
              <a:rPr lang="en-US" altLang="zh-CN" sz="2400" dirty="0">
                <a:latin typeface="Telegraf" panose="00000500000000000000"/>
                <a:ea typeface="+mn-lt"/>
                <a:cs typeface="+mn-lt"/>
              </a:rPr>
              <a:t>an</a:t>
            </a:r>
            <a:r>
              <a:rPr lang="zh-CN" altLang="en-US" sz="2400" dirty="0">
                <a:latin typeface="Telegraf" panose="00000500000000000000"/>
                <a:ea typeface="+mn-lt"/>
                <a:cs typeface="+mn-lt"/>
              </a:rPr>
              <a:t> </a:t>
            </a:r>
            <a:r>
              <a:rPr lang="zh-CN" sz="2400" dirty="0">
                <a:latin typeface="Telegraf" panose="00000500000000000000"/>
                <a:ea typeface="+mn-lt"/>
                <a:cs typeface="+mn-lt"/>
              </a:rPr>
              <a:t>you </a:t>
            </a:r>
            <a:r>
              <a:rPr lang="en-US" altLang="zh-CN" sz="2400" dirty="0">
                <a:latin typeface="Telegraf" panose="00000500000000000000"/>
                <a:ea typeface="+mn-lt"/>
                <a:cs typeface="+mn-lt"/>
              </a:rPr>
              <a:t>al</a:t>
            </a:r>
            <a:r>
              <a:rPr lang="zh-CN" sz="2400" dirty="0">
                <a:latin typeface="Telegraf" panose="00000500000000000000"/>
                <a:ea typeface="+mn-lt"/>
                <a:cs typeface="+mn-lt"/>
              </a:rPr>
              <a:t>l</a:t>
            </a:r>
            <a:r>
              <a:rPr lang="en-US" altLang="zh-CN" sz="2400" dirty="0" err="1">
                <a:latin typeface="Telegraf" panose="00000500000000000000"/>
                <a:ea typeface="+mn-lt"/>
                <a:cs typeface="+mn-lt"/>
              </a:rPr>
              <a:t>ocat</a:t>
            </a:r>
            <a:r>
              <a:rPr lang="zh-CN" sz="2400" dirty="0">
                <a:latin typeface="Telegraf" panose="00000500000000000000"/>
                <a:ea typeface="+mn-lt"/>
                <a:cs typeface="+mn-lt"/>
              </a:rPr>
              <a:t>e </a:t>
            </a:r>
            <a:r>
              <a:rPr lang="en-US" altLang="zh-CN" sz="2400" dirty="0">
                <a:latin typeface="Telegraf" panose="00000500000000000000"/>
                <a:ea typeface="+mn-lt"/>
                <a:cs typeface="+mn-lt"/>
              </a:rPr>
              <a:t>each</a:t>
            </a:r>
            <a:r>
              <a:rPr lang="zh-CN" altLang="en-US" sz="2400" dirty="0">
                <a:latin typeface="Telegraf" panose="00000500000000000000"/>
                <a:ea typeface="+mn-lt"/>
                <a:cs typeface="+mn-lt"/>
              </a:rPr>
              <a:t> </a:t>
            </a:r>
            <a:r>
              <a:rPr lang="en-US" altLang="zh-CN" sz="2400" dirty="0">
                <a:latin typeface="Telegraf" panose="00000500000000000000"/>
                <a:ea typeface="+mn-lt"/>
                <a:cs typeface="+mn-lt"/>
              </a:rPr>
              <a:t>week? </a:t>
            </a:r>
            <a:endParaRPr lang="zh-CN" altLang="en-US" sz="2400" dirty="0">
              <a:latin typeface="Telegraf" panose="00000500000000000000"/>
              <a:ea typeface="SimSun" panose="02010600030101010101" pitchFamily="2" charset="-122"/>
              <a:cs typeface="Calibri" panose="020F0502020204030204"/>
            </a:endParaRPr>
          </a:p>
        </p:txBody>
      </p:sp>
      <p:sp>
        <p:nvSpPr>
          <p:cNvPr id="5" name="箭头: 右 4"/>
          <p:cNvSpPr/>
          <p:nvPr/>
        </p:nvSpPr>
        <p:spPr>
          <a:xfrm>
            <a:off x="8463642" y="6980462"/>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箭头: 右 11"/>
          <p:cNvSpPr/>
          <p:nvPr/>
        </p:nvSpPr>
        <p:spPr>
          <a:xfrm>
            <a:off x="8452029" y="6464081"/>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箭头: 右 13"/>
          <p:cNvSpPr/>
          <p:nvPr/>
        </p:nvSpPr>
        <p:spPr>
          <a:xfrm>
            <a:off x="8452029" y="7496843"/>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箭头: 右 15"/>
          <p:cNvSpPr/>
          <p:nvPr/>
        </p:nvSpPr>
        <p:spPr>
          <a:xfrm>
            <a:off x="8422821" y="2925534"/>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箭头: 右 21"/>
          <p:cNvSpPr/>
          <p:nvPr/>
        </p:nvSpPr>
        <p:spPr>
          <a:xfrm>
            <a:off x="8422821" y="3578677"/>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sp>
        <p:nvSpPr>
          <p:cNvPr id="26" name="矩形: 圆角 25"/>
          <p:cNvSpPr/>
          <p:nvPr/>
        </p:nvSpPr>
        <p:spPr>
          <a:xfrm>
            <a:off x="703712" y="511789"/>
            <a:ext cx="16820865" cy="45378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9702705" y="5595582"/>
            <a:ext cx="12692415" cy="78483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4500">
                <a:solidFill>
                  <a:schemeClr val="bg1"/>
                </a:solidFill>
                <a:latin typeface="Telegraf Bold" panose="00000800000000000000"/>
                <a:ea typeface="SimSun" panose="02010600030101010101" pitchFamily="2" charset="-122"/>
                <a:cs typeface="Calibri" panose="020F0502020204030204"/>
              </a:rPr>
              <a:t>Attitude Survey Questions </a:t>
            </a:r>
            <a:endParaRPr lang="zh-CN" altLang="en-US" sz="4500">
              <a:solidFill>
                <a:schemeClr val="bg1"/>
              </a:solidFill>
              <a:latin typeface="Telegraf Bold" panose="00000800000000000000"/>
              <a:ea typeface="SimSun" panose="02010600030101010101" pitchFamily="2" charset="-122"/>
              <a:cs typeface="Calibri" panose="020F0502020204030204"/>
            </a:endParaRPr>
          </a:p>
        </p:txBody>
      </p:sp>
      <p:sp>
        <p:nvSpPr>
          <p:cNvPr id="3" name="文本框 2"/>
          <p:cNvSpPr txBox="1"/>
          <p:nvPr/>
        </p:nvSpPr>
        <p:spPr>
          <a:xfrm>
            <a:off x="1130206" y="976668"/>
            <a:ext cx="16014792"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sz="4000">
                <a:solidFill>
                  <a:schemeClr val="bg1"/>
                </a:solidFill>
                <a:latin typeface="Telegraf" panose="00000500000000000000"/>
                <a:ea typeface="+mn-lt"/>
                <a:cs typeface="+mn-lt"/>
              </a:rPr>
              <a:t>I am confident in my ability to support my child’s education during on-center learning</a:t>
            </a:r>
            <a:r>
              <a:rPr lang="en-US" altLang="zh-CN" sz="4000">
                <a:solidFill>
                  <a:schemeClr val="bg1"/>
                </a:solidFill>
                <a:latin typeface="Telegraf" panose="00000500000000000000"/>
                <a:ea typeface="+mn-lt"/>
                <a:cs typeface="+mn-lt"/>
              </a:rPr>
              <a:t>.</a:t>
            </a:r>
            <a:r>
              <a:rPr lang="zh-CN" altLang="en-US" sz="4000">
                <a:solidFill>
                  <a:schemeClr val="bg1"/>
                </a:solidFill>
                <a:latin typeface="Telegraf" panose="00000500000000000000"/>
                <a:ea typeface="+mn-lt"/>
                <a:cs typeface="+mn-lt"/>
              </a:rPr>
              <a:t> </a:t>
            </a:r>
            <a:endParaRPr lang="zh-CN" sz="4000">
              <a:solidFill>
                <a:schemeClr val="bg1"/>
              </a:solidFill>
              <a:latin typeface="Telegraf" panose="00000500000000000000"/>
              <a:ea typeface="SimSun" panose="02010600030101010101" pitchFamily="2" charset="-122"/>
              <a:cs typeface="Calibri" panose="020F0502020204030204"/>
            </a:endParaRPr>
          </a:p>
        </p:txBody>
      </p:sp>
      <p:graphicFrame>
        <p:nvGraphicFramePr>
          <p:cNvPr id="4" name="表格 4"/>
          <p:cNvGraphicFramePr>
            <a:graphicFrameLocks noGrp="1"/>
          </p:cNvGraphicFramePr>
          <p:nvPr/>
        </p:nvGraphicFramePr>
        <p:xfrm>
          <a:off x="1312232" y="2616003"/>
          <a:ext cx="15778710" cy="1851172"/>
        </p:xfrm>
        <a:graphic>
          <a:graphicData uri="http://schemas.openxmlformats.org/drawingml/2006/table">
            <a:tbl>
              <a:tblPr firstRow="1" bandRow="1">
                <a:tableStyleId>{5C22544A-7EE6-4342-B048-85BDC9FD1C3A}</a:tableStyleId>
              </a:tblPr>
              <a:tblGrid>
                <a:gridCol w="3155742"/>
                <a:gridCol w="3155742"/>
                <a:gridCol w="3155742"/>
                <a:gridCol w="3155742"/>
                <a:gridCol w="3155742"/>
              </a:tblGrid>
              <a:tr h="925586">
                <a:tc>
                  <a:txBody>
                    <a:bodyPr/>
                    <a:lstStyle/>
                    <a:p>
                      <a:pPr lvl="0" algn="ctr">
                        <a:buNone/>
                      </a:pPr>
                      <a:r>
                        <a:rPr lang="zh-CN" altLang="en-US" sz="2600">
                          <a:latin typeface="Telegraf Bold" panose="00000800000000000000"/>
                        </a:rPr>
                        <a:t>Strongly Disagree</a:t>
                      </a:r>
                      <a:endParaRPr lang="zh-CN" sz="2600">
                        <a:latin typeface="Telegraf Bold" panose="00000800000000000000"/>
                      </a:endParaRPr>
                    </a:p>
                  </a:txBody>
                  <a:tcPr anchor="ctr"/>
                </a:tc>
                <a:tc>
                  <a:txBody>
                    <a:bodyPr/>
                    <a:lstStyle/>
                    <a:p>
                      <a:pPr algn="ctr"/>
                      <a:r>
                        <a:rPr lang="zh-CN" altLang="en-US" sz="2600">
                          <a:latin typeface="Telegraf Bold" panose="00000800000000000000"/>
                        </a:rPr>
                        <a:t>Disagree</a:t>
                      </a:r>
                      <a:endParaRPr lang="zh-CN" altLang="en-US" sz="2600">
                        <a:latin typeface="Telegraf Bold" panose="00000800000000000000"/>
                      </a:endParaRPr>
                    </a:p>
                  </a:txBody>
                  <a:tcPr anchor="ctr"/>
                </a:tc>
                <a:tc>
                  <a:txBody>
                    <a:bodyPr/>
                    <a:lstStyle/>
                    <a:p>
                      <a:pPr algn="ctr"/>
                      <a:r>
                        <a:rPr lang="zh-CN" altLang="en-US" sz="2600">
                          <a:latin typeface="Telegraf Bold" panose="00000800000000000000"/>
                        </a:rPr>
                        <a:t>Neutral</a:t>
                      </a:r>
                      <a:endParaRPr lang="zh-CN" altLang="en-US" sz="2600">
                        <a:latin typeface="Telegraf Bold" panose="00000800000000000000"/>
                      </a:endParaRPr>
                    </a:p>
                  </a:txBody>
                  <a:tcPr anchor="ctr"/>
                </a:tc>
                <a:tc>
                  <a:txBody>
                    <a:bodyPr/>
                    <a:lstStyle/>
                    <a:p>
                      <a:pPr algn="ctr"/>
                      <a:r>
                        <a:rPr lang="zh-CN" altLang="en-US" sz="2600">
                          <a:latin typeface="Telegraf Bold" panose="00000800000000000000"/>
                        </a:rPr>
                        <a:t>Agree</a:t>
                      </a:r>
                      <a:endParaRPr lang="zh-CN" altLang="en-US" sz="2600">
                        <a:latin typeface="Telegraf Bold" panose="00000800000000000000"/>
                      </a:endParaRPr>
                    </a:p>
                  </a:txBody>
                  <a:tcPr anchor="ctr"/>
                </a:tc>
                <a:tc>
                  <a:txBody>
                    <a:bodyPr/>
                    <a:lstStyle/>
                    <a:p>
                      <a:pPr algn="ctr"/>
                      <a:r>
                        <a:rPr lang="zh-CN" altLang="en-US" sz="2600">
                          <a:latin typeface="Telegraf Bold" panose="00000800000000000000"/>
                        </a:rPr>
                        <a:t>Strongly Agree</a:t>
                      </a:r>
                      <a:endParaRPr lang="zh-CN" altLang="en-US" sz="2600">
                        <a:latin typeface="Telegraf Bold" panose="00000800000000000000"/>
                      </a:endParaRPr>
                    </a:p>
                  </a:txBody>
                  <a:tcPr anchor="ctr"/>
                </a:tc>
              </a:tr>
              <a:tr h="925586">
                <a:tc>
                  <a:txBody>
                    <a:bodyPr/>
                    <a:lstStyle/>
                    <a:p>
                      <a:pPr algn="ctr"/>
                      <a:r>
                        <a:rPr lang="zh-CN" altLang="en-US" sz="2600">
                          <a:latin typeface="Telegraf Bold" panose="00000800000000000000"/>
                        </a:rPr>
                        <a:t>o</a:t>
                      </a:r>
                      <a:endParaRPr lang="zh-CN" altLang="en-US" sz="2600">
                        <a:latin typeface="Telegraf Bold" panose="00000800000000000000"/>
                      </a:endParaRPr>
                    </a:p>
                  </a:txBody>
                  <a:tcPr anchor="ctr"/>
                </a:tc>
                <a:tc>
                  <a:txBody>
                    <a:bodyPr/>
                    <a:lstStyle/>
                    <a:p>
                      <a:pPr algn="ctr"/>
                      <a:r>
                        <a:rPr lang="zh-CN" altLang="en-US" sz="2600">
                          <a:latin typeface="Telegraf Bold" panose="00000800000000000000"/>
                        </a:rPr>
                        <a:t>o</a:t>
                      </a:r>
                      <a:endParaRPr lang="zh-CN" altLang="en-US" sz="2600">
                        <a:latin typeface="Telegraf Bold" panose="00000800000000000000"/>
                      </a:endParaRPr>
                    </a:p>
                  </a:txBody>
                  <a:tcPr anchor="ctr"/>
                </a:tc>
                <a:tc>
                  <a:txBody>
                    <a:bodyPr/>
                    <a:lstStyle/>
                    <a:p>
                      <a:pPr algn="ctr"/>
                      <a:r>
                        <a:rPr lang="zh-CN" altLang="en-US" sz="2600">
                          <a:latin typeface="Telegraf Bold" panose="00000800000000000000"/>
                        </a:rPr>
                        <a:t>o</a:t>
                      </a:r>
                      <a:endParaRPr lang="zh-CN" altLang="en-US" sz="2600">
                        <a:latin typeface="Telegraf Bold" panose="00000800000000000000"/>
                      </a:endParaRPr>
                    </a:p>
                  </a:txBody>
                  <a:tcPr anchor="ctr"/>
                </a:tc>
                <a:tc>
                  <a:txBody>
                    <a:bodyPr/>
                    <a:lstStyle/>
                    <a:p>
                      <a:pPr algn="ctr"/>
                      <a:r>
                        <a:rPr lang="zh-CN" altLang="en-US" sz="2600">
                          <a:latin typeface="Telegraf Bold" panose="00000800000000000000"/>
                        </a:rPr>
                        <a:t>o</a:t>
                      </a:r>
                      <a:endParaRPr lang="zh-CN" altLang="en-US" sz="2600">
                        <a:latin typeface="Telegraf Bold" panose="00000800000000000000"/>
                      </a:endParaRPr>
                    </a:p>
                  </a:txBody>
                  <a:tcPr anchor="ctr"/>
                </a:tc>
                <a:tc>
                  <a:txBody>
                    <a:bodyPr/>
                    <a:lstStyle/>
                    <a:p>
                      <a:pPr algn="ctr"/>
                      <a:r>
                        <a:rPr lang="zh-CN" altLang="en-US" sz="2600">
                          <a:latin typeface="Telegraf Bold" panose="00000800000000000000"/>
                        </a:rPr>
                        <a:t>o</a:t>
                      </a:r>
                      <a:endParaRPr lang="zh-CN" altLang="en-US" sz="2600">
                        <a:latin typeface="Telegraf Bold" panose="00000800000000000000"/>
                      </a:endParaRPr>
                    </a:p>
                  </a:txBody>
                  <a:tcPr anchor="ctr"/>
                </a:tc>
              </a:tr>
            </a:tbl>
          </a:graphicData>
        </a:graphic>
      </p:graphicFrame>
      <p:sp>
        <p:nvSpPr>
          <p:cNvPr id="5" name="文本框 4"/>
          <p:cNvSpPr txBox="1"/>
          <p:nvPr/>
        </p:nvSpPr>
        <p:spPr>
          <a:xfrm>
            <a:off x="1306692" y="6495481"/>
            <a:ext cx="15875899" cy="3662541"/>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2800" dirty="0">
                <a:solidFill>
                  <a:schemeClr val="bg1"/>
                </a:solidFill>
                <a:latin typeface="Telegraf" panose="00000500000000000000"/>
                <a:ea typeface="SimSun" panose="02010600030101010101" pitchFamily="2" charset="-122"/>
                <a:cs typeface="Calibri" panose="020F0502020204030204"/>
              </a:rPr>
              <a:t>- Total of 5 questions</a:t>
            </a:r>
            <a:endParaRPr lang="zh-CN" altLang="en-US" sz="2800" dirty="0">
              <a:solidFill>
                <a:schemeClr val="bg1"/>
              </a:solidFill>
              <a:latin typeface="Telegraf" panose="00000500000000000000"/>
              <a:ea typeface="SimSun" panose="02010600030101010101" pitchFamily="2" charset="-122"/>
              <a:cs typeface="Calibri" panose="020F0502020204030204"/>
            </a:endParaRPr>
          </a:p>
          <a:p>
            <a:endParaRPr lang="zh-CN" altLang="en-US" sz="2800" dirty="0">
              <a:solidFill>
                <a:schemeClr val="bg1"/>
              </a:solidFill>
              <a:latin typeface="Telegraf" panose="00000500000000000000"/>
              <a:ea typeface="SimSun" panose="02010600030101010101" pitchFamily="2" charset="-122"/>
              <a:cs typeface="Calibri" panose="020F0502020204030204"/>
            </a:endParaRPr>
          </a:p>
          <a:p>
            <a:r>
              <a:rPr lang="zh-CN" altLang="en-US" sz="2800" dirty="0">
                <a:solidFill>
                  <a:schemeClr val="bg1"/>
                </a:solidFill>
                <a:latin typeface="Telegraf" panose="00000500000000000000"/>
                <a:ea typeface="SimSun" panose="02010600030101010101" pitchFamily="2" charset="-122"/>
                <a:cs typeface="Calibri" panose="020F0502020204030204"/>
              </a:rPr>
              <a:t>- </a:t>
            </a:r>
            <a:r>
              <a:rPr lang="zh-CN" altLang="en-US" sz="2800" b="1" dirty="0">
                <a:solidFill>
                  <a:schemeClr val="bg1"/>
                </a:solidFill>
                <a:latin typeface="Telegraf" panose="00000500000000000000"/>
                <a:ea typeface="SimSun" panose="02010600030101010101" pitchFamily="2" charset="-122"/>
                <a:cs typeface="Calibri" panose="020F0502020204030204"/>
              </a:rPr>
              <a:t>1</a:t>
            </a:r>
            <a:r>
              <a:rPr lang="zh-CN" altLang="en-US" sz="2800" dirty="0">
                <a:solidFill>
                  <a:schemeClr val="bg1"/>
                </a:solidFill>
                <a:latin typeface="Telegraf" panose="00000500000000000000"/>
                <a:ea typeface="SimSun" panose="02010600030101010101" pitchFamily="2" charset="-122"/>
                <a:cs typeface="Calibri" panose="020F0502020204030204"/>
              </a:rPr>
              <a:t> will be answered by </a:t>
            </a:r>
            <a:r>
              <a:rPr lang="zh-CN" altLang="en-US" sz="2800" b="1" dirty="0">
                <a:solidFill>
                  <a:schemeClr val="bg1"/>
                </a:solidFill>
                <a:latin typeface="Telegraf" panose="00000500000000000000"/>
                <a:ea typeface="SimSun" panose="02010600030101010101" pitchFamily="2" charset="-122"/>
                <a:cs typeface="Calibri" panose="020F0502020204030204"/>
              </a:rPr>
              <a:t>parents</a:t>
            </a:r>
            <a:r>
              <a:rPr lang="zh-CN" altLang="en-US" sz="2800" dirty="0">
                <a:solidFill>
                  <a:schemeClr val="bg1"/>
                </a:solidFill>
                <a:latin typeface="Telegraf" panose="00000500000000000000"/>
                <a:ea typeface="SimSun" panose="02010600030101010101" pitchFamily="2" charset="-122"/>
                <a:cs typeface="Calibri" panose="020F0502020204030204"/>
              </a:rPr>
              <a:t> </a:t>
            </a:r>
            <a:endParaRPr lang="zh-CN" altLang="en-US" sz="2800" dirty="0">
              <a:solidFill>
                <a:schemeClr val="bg1"/>
              </a:solidFill>
              <a:latin typeface="Telegraf" panose="00000500000000000000"/>
              <a:ea typeface="SimSun" panose="02010600030101010101" pitchFamily="2" charset="-122"/>
              <a:cs typeface="Calibri" panose="020F0502020204030204"/>
            </a:endParaRPr>
          </a:p>
          <a:p>
            <a:endParaRPr lang="zh-CN" altLang="en-US" sz="2800" dirty="0">
              <a:solidFill>
                <a:schemeClr val="bg1"/>
              </a:solidFill>
              <a:latin typeface="Telegraf" panose="00000500000000000000"/>
              <a:ea typeface="SimSun" panose="02010600030101010101" pitchFamily="2" charset="-122"/>
              <a:cs typeface="Calibri" panose="020F0502020204030204"/>
            </a:endParaRPr>
          </a:p>
          <a:p>
            <a:r>
              <a:rPr lang="zh-CN" altLang="en-US" sz="2800" dirty="0">
                <a:solidFill>
                  <a:schemeClr val="bg1"/>
                </a:solidFill>
                <a:latin typeface="Telegraf" panose="00000500000000000000"/>
                <a:ea typeface="SimSun" panose="02010600030101010101" pitchFamily="2" charset="-122"/>
                <a:cs typeface="Calibri" panose="020F0502020204030204"/>
              </a:rPr>
              <a:t>- </a:t>
            </a:r>
            <a:r>
              <a:rPr lang="zh-CN" altLang="en-US" sz="2800" b="1" dirty="0">
                <a:solidFill>
                  <a:schemeClr val="bg1"/>
                </a:solidFill>
                <a:latin typeface="Telegraf" panose="00000500000000000000"/>
                <a:ea typeface="SimSun" panose="02010600030101010101" pitchFamily="2" charset="-122"/>
                <a:cs typeface="Calibri" panose="020F0502020204030204"/>
              </a:rPr>
              <a:t>4</a:t>
            </a:r>
            <a:r>
              <a:rPr lang="zh-CN" altLang="en-US" sz="2800" dirty="0">
                <a:solidFill>
                  <a:schemeClr val="bg1"/>
                </a:solidFill>
                <a:latin typeface="Telegraf" panose="00000500000000000000"/>
                <a:ea typeface="SimSun" panose="02010600030101010101" pitchFamily="2" charset="-122"/>
                <a:cs typeface="Calibri" panose="020F0502020204030204"/>
              </a:rPr>
              <a:t> will be answered by </a:t>
            </a:r>
            <a:r>
              <a:rPr lang="zh-CN" altLang="en-US" sz="2800" b="1" dirty="0">
                <a:solidFill>
                  <a:schemeClr val="bg1"/>
                </a:solidFill>
                <a:latin typeface="Telegraf" panose="00000500000000000000"/>
                <a:ea typeface="SimSun" panose="02010600030101010101" pitchFamily="2" charset="-122"/>
                <a:cs typeface="Calibri" panose="020F0502020204030204"/>
              </a:rPr>
              <a:t>students</a:t>
            </a:r>
            <a:endParaRPr lang="zh-CN" altLang="en-US" sz="2800" b="1" dirty="0">
              <a:solidFill>
                <a:schemeClr val="bg1"/>
              </a:solidFill>
              <a:latin typeface="Telegraf" panose="00000500000000000000"/>
              <a:ea typeface="SimSun" panose="02010600030101010101" pitchFamily="2" charset="-122"/>
              <a:cs typeface="Calibri" panose="020F0502020204030204"/>
            </a:endParaRPr>
          </a:p>
          <a:p>
            <a:endParaRPr lang="zh-CN" altLang="en-US" sz="2800" dirty="0">
              <a:solidFill>
                <a:schemeClr val="bg1"/>
              </a:solidFill>
              <a:latin typeface="Telegraf" panose="00000500000000000000"/>
              <a:ea typeface="SimSun" panose="02010600030101010101" pitchFamily="2" charset="-122"/>
              <a:cs typeface="Calibri" panose="020F0502020204030204"/>
            </a:endParaRPr>
          </a:p>
          <a:p>
            <a:r>
              <a:rPr lang="zh-CN" altLang="en-US" sz="2800" dirty="0">
                <a:solidFill>
                  <a:schemeClr val="bg1"/>
                </a:solidFill>
                <a:latin typeface="Telegraf" panose="00000500000000000000"/>
                <a:ea typeface="SimSun" panose="02010600030101010101" pitchFamily="2" charset="-122"/>
                <a:cs typeface="Calibri" panose="020F0502020204030204"/>
              </a:rPr>
              <a:t>- Aim to assess respondent's perception about online courses  </a:t>
            </a:r>
            <a:endParaRPr lang="zh-CN" altLang="en-US" sz="2800" dirty="0">
              <a:solidFill>
                <a:schemeClr val="bg1"/>
              </a:solidFill>
              <a:latin typeface="Telegraf" panose="00000500000000000000"/>
              <a:ea typeface="SimSun" panose="02010600030101010101" pitchFamily="2" charset="-122"/>
              <a:cs typeface="Calibri" panose="020F0502020204030204"/>
            </a:endParaRPr>
          </a:p>
          <a:p>
            <a:endParaRPr lang="zh-CN" altLang="en-US" dirty="0">
              <a:solidFill>
                <a:schemeClr val="bg1"/>
              </a:solidFill>
              <a:latin typeface="Telegraf" panose="00000500000000000000"/>
              <a:ea typeface="SimSun" panose="02010600030101010101" pitchFamily="2" charset="-122"/>
              <a:cs typeface="Calibri" panose="020F0502020204030204"/>
            </a:endParaRPr>
          </a:p>
          <a:p>
            <a:endParaRPr lang="zh-CN" altLang="en-US" dirty="0">
              <a:solidFill>
                <a:schemeClr val="bg1"/>
              </a:solidFill>
              <a:latin typeface="Telegraf" panose="00000500000000000000"/>
              <a:ea typeface="SimSun" panose="02010600030101010101" pitchFamily="2" charset="-122"/>
              <a:cs typeface="Calibri" panose="020F050202020403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sp>
        <p:nvSpPr>
          <p:cNvPr id="20" name="矩形: 圆角 19"/>
          <p:cNvSpPr/>
          <p:nvPr/>
        </p:nvSpPr>
        <p:spPr>
          <a:xfrm>
            <a:off x="6949390" y="2572968"/>
            <a:ext cx="11055904" cy="15668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218933" y="24777"/>
            <a:ext cx="12692415" cy="784830"/>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4500">
                <a:solidFill>
                  <a:schemeClr val="bg1"/>
                </a:solidFill>
                <a:latin typeface="Telegraf Bold" panose="00000800000000000000"/>
                <a:ea typeface="SimSun" panose="02010600030101010101" pitchFamily="2" charset="-122"/>
                <a:cs typeface="Calibri" panose="020F0502020204030204"/>
              </a:rPr>
              <a:t>Attitude Survey Questions </a:t>
            </a:r>
            <a:endParaRPr lang="zh-CN" altLang="en-US" sz="4500">
              <a:solidFill>
                <a:schemeClr val="bg1"/>
              </a:solidFill>
              <a:latin typeface="Telegraf Bold" panose="00000800000000000000"/>
              <a:ea typeface="SimSun" panose="02010600030101010101" pitchFamily="2" charset="-122"/>
              <a:cs typeface="Calibri" panose="020F0502020204030204"/>
            </a:endParaRPr>
          </a:p>
        </p:txBody>
      </p:sp>
      <p:sp>
        <p:nvSpPr>
          <p:cNvPr id="2" name="文本框 1"/>
          <p:cNvSpPr txBox="1"/>
          <p:nvPr/>
        </p:nvSpPr>
        <p:spPr>
          <a:xfrm>
            <a:off x="8967106" y="2911928"/>
            <a:ext cx="9402536"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ltLang="zh-CN" sz="2400">
                <a:latin typeface="Telegraf" panose="00000500000000000000"/>
                <a:ea typeface="+mn-lt"/>
                <a:cs typeface="+mn-lt"/>
              </a:rPr>
              <a:t>I am confident in my ability to support my child’s education </a:t>
            </a:r>
            <a:r>
              <a:rPr lang="en-US" sz="2400">
                <a:latin typeface="Telegraf" panose="00000500000000000000"/>
                <a:ea typeface="+mn-lt"/>
                <a:cs typeface="+mn-lt"/>
              </a:rPr>
              <a:t>during on-center learning </a:t>
            </a:r>
            <a:endParaRPr lang="zh-CN">
              <a:latin typeface="Telegraf" panose="00000500000000000000"/>
            </a:endParaRPr>
          </a:p>
        </p:txBody>
      </p:sp>
      <p:sp>
        <p:nvSpPr>
          <p:cNvPr id="6" name="矩形: 圆角 5"/>
          <p:cNvSpPr/>
          <p:nvPr/>
        </p:nvSpPr>
        <p:spPr>
          <a:xfrm>
            <a:off x="2449284" y="1714499"/>
            <a:ext cx="5810250" cy="2735035"/>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775857" y="2462892"/>
            <a:ext cx="5279569"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3200">
                <a:solidFill>
                  <a:schemeClr val="bg1"/>
                </a:solidFill>
                <a:latin typeface="Telegraf Bold" panose="00000800000000000000"/>
                <a:ea typeface="SimSun" panose="02010600030101010101" pitchFamily="2" charset="-122"/>
                <a:cs typeface="Calibri" panose="020F0502020204030204"/>
              </a:rPr>
              <a:t>Questions responded by parents or guardians</a:t>
            </a:r>
            <a:endParaRPr lang="zh-CN" altLang="en-US" sz="3200">
              <a:solidFill>
                <a:schemeClr val="bg1"/>
              </a:solidFill>
              <a:latin typeface="Telegraf Bold" panose="00000800000000000000"/>
              <a:ea typeface="SimSun" panose="02010600030101010101" pitchFamily="2" charset="-122"/>
              <a:cs typeface="Calibri" panose="020F0502020204030204"/>
            </a:endParaRPr>
          </a:p>
        </p:txBody>
      </p:sp>
      <p:sp>
        <p:nvSpPr>
          <p:cNvPr id="8" name="矩形: 圆角 7"/>
          <p:cNvSpPr/>
          <p:nvPr/>
        </p:nvSpPr>
        <p:spPr>
          <a:xfrm>
            <a:off x="6949390" y="5961146"/>
            <a:ext cx="11055904" cy="208392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p:nvSpPr>
        <p:spPr>
          <a:xfrm>
            <a:off x="2449284" y="5102677"/>
            <a:ext cx="5810250" cy="3224892"/>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775856" y="6068785"/>
            <a:ext cx="5170712"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zh-CN" altLang="en-US" sz="3200">
                <a:solidFill>
                  <a:schemeClr val="bg1"/>
                </a:solidFill>
                <a:latin typeface="Telegraf Bold" panose="00000800000000000000"/>
                <a:ea typeface="SimSun" panose="02010600030101010101" pitchFamily="2" charset="-122"/>
                <a:cs typeface="Calibri" panose="020F0502020204030204"/>
              </a:rPr>
              <a:t>Questions responded by students</a:t>
            </a:r>
            <a:endParaRPr lang="zh-CN" altLang="en-US" sz="3200">
              <a:solidFill>
                <a:schemeClr val="bg1"/>
              </a:solidFill>
              <a:latin typeface="Telegraf Bold" panose="00000800000000000000"/>
              <a:ea typeface="SimSun" panose="02010600030101010101" pitchFamily="2" charset="-122"/>
              <a:cs typeface="Calibri" panose="020F0502020204030204"/>
            </a:endParaRPr>
          </a:p>
        </p:txBody>
      </p:sp>
      <p:sp>
        <p:nvSpPr>
          <p:cNvPr id="17" name="文本框 16"/>
          <p:cNvSpPr txBox="1"/>
          <p:nvPr/>
        </p:nvSpPr>
        <p:spPr>
          <a:xfrm>
            <a:off x="8926286" y="6422572"/>
            <a:ext cx="9416141"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ltLang="zh-CN" sz="2400">
                <a:latin typeface="Telegraf" panose="00000500000000000000"/>
                <a:ea typeface="+mn-lt"/>
                <a:cs typeface="+mn-lt"/>
              </a:rPr>
              <a:t>I</a:t>
            </a:r>
            <a:r>
              <a:rPr lang="zh-CN" altLang="en-US" sz="2400">
                <a:latin typeface="Telegraf" panose="00000500000000000000"/>
                <a:ea typeface="+mn-lt"/>
                <a:cs typeface="+mn-lt"/>
              </a:rPr>
              <a:t> </a:t>
            </a:r>
            <a:r>
              <a:rPr lang="en-US" altLang="zh-CN" sz="2400">
                <a:latin typeface="Telegraf" panose="00000500000000000000"/>
                <a:ea typeface="+mn-lt"/>
                <a:cs typeface="+mn-lt"/>
              </a:rPr>
              <a:t>t</a:t>
            </a:r>
            <a:r>
              <a:rPr lang="zh-CN" sz="2400">
                <a:latin typeface="Telegraf" panose="00000500000000000000"/>
                <a:ea typeface="+mn-lt"/>
                <a:cs typeface="+mn-lt"/>
              </a:rPr>
              <a:t>h</a:t>
            </a:r>
            <a:r>
              <a:rPr lang="en-US" altLang="zh-CN" sz="2400">
                <a:latin typeface="Telegraf" panose="00000500000000000000"/>
                <a:ea typeface="+mn-lt"/>
                <a:cs typeface="+mn-lt"/>
              </a:rPr>
              <a:t>ink</a:t>
            </a:r>
            <a:r>
              <a:rPr lang="zh-CN" altLang="en-US" sz="2400">
                <a:latin typeface="Telegraf" panose="00000500000000000000"/>
                <a:ea typeface="+mn-lt"/>
                <a:cs typeface="+mn-lt"/>
              </a:rPr>
              <a:t> </a:t>
            </a:r>
            <a:r>
              <a:rPr lang="en-US" altLang="zh-CN" sz="2400">
                <a:latin typeface="Telegraf" panose="00000500000000000000"/>
                <a:ea typeface="+mn-lt"/>
                <a:cs typeface="+mn-lt"/>
              </a:rPr>
              <a:t>t</a:t>
            </a:r>
            <a:r>
              <a:rPr lang="zh-CN" sz="2400">
                <a:latin typeface="Telegraf" panose="00000500000000000000"/>
                <a:ea typeface="+mn-lt"/>
                <a:cs typeface="+mn-lt"/>
              </a:rPr>
              <a:t>a</a:t>
            </a:r>
            <a:r>
              <a:rPr lang="en-US" altLang="zh-CN" sz="2400">
                <a:latin typeface="Telegraf" panose="00000500000000000000"/>
                <a:ea typeface="+mn-lt"/>
                <a:cs typeface="+mn-lt"/>
              </a:rPr>
              <a:t>k</a:t>
            </a:r>
            <a:r>
              <a:rPr lang="zh-CN" sz="2400">
                <a:latin typeface="Telegraf" panose="00000500000000000000"/>
                <a:ea typeface="+mn-lt"/>
                <a:cs typeface="+mn-lt"/>
              </a:rPr>
              <a:t>i</a:t>
            </a:r>
            <a:r>
              <a:rPr lang="en-US" altLang="zh-CN" sz="2400">
                <a:latin typeface="Telegraf" panose="00000500000000000000"/>
                <a:ea typeface="+mn-lt"/>
                <a:cs typeface="+mn-lt"/>
              </a:rPr>
              <a:t>ng</a:t>
            </a:r>
            <a:r>
              <a:rPr lang="zh-CN" altLang="en-US" sz="2400">
                <a:latin typeface="Telegraf" panose="00000500000000000000"/>
                <a:ea typeface="+mn-lt"/>
                <a:cs typeface="+mn-lt"/>
              </a:rPr>
              <a:t> </a:t>
            </a:r>
            <a:r>
              <a:rPr lang="en-US" altLang="zh-CN" sz="2400">
                <a:latin typeface="Telegraf" panose="00000500000000000000"/>
                <a:ea typeface="+mn-lt"/>
                <a:cs typeface="+mn-lt"/>
              </a:rPr>
              <a:t>c</a:t>
            </a:r>
            <a:r>
              <a:rPr lang="zh-CN" sz="2400">
                <a:latin typeface="Telegraf" panose="00000500000000000000"/>
                <a:ea typeface="+mn-lt"/>
                <a:cs typeface="+mn-lt"/>
              </a:rPr>
              <a:t>our</a:t>
            </a:r>
            <a:r>
              <a:rPr lang="en-US" altLang="zh-CN" sz="2400" err="1">
                <a:latin typeface="Telegraf" panose="00000500000000000000"/>
                <a:ea typeface="+mn-lt"/>
                <a:cs typeface="+mn-lt"/>
              </a:rPr>
              <a:t>ses</a:t>
            </a:r>
            <a:r>
              <a:rPr lang="zh-CN" altLang="en-US" sz="2400">
                <a:latin typeface="Telegraf" panose="00000500000000000000"/>
                <a:ea typeface="+mn-lt"/>
                <a:cs typeface="+mn-lt"/>
              </a:rPr>
              <a:t> </a:t>
            </a:r>
            <a:r>
              <a:rPr lang="en-US" altLang="zh-CN" sz="2400" err="1">
                <a:latin typeface="Telegraf" panose="00000500000000000000"/>
                <a:ea typeface="+mn-lt"/>
                <a:cs typeface="+mn-lt"/>
              </a:rPr>
              <a:t>onlin</a:t>
            </a:r>
            <a:r>
              <a:rPr lang="zh-CN" sz="2400">
                <a:latin typeface="Telegraf" panose="00000500000000000000"/>
                <a:ea typeface="+mn-lt"/>
                <a:cs typeface="+mn-lt"/>
              </a:rPr>
              <a:t>e</a:t>
            </a:r>
            <a:r>
              <a:rPr lang="zh-CN" altLang="en-US" sz="2400">
                <a:latin typeface="Telegraf" panose="00000500000000000000"/>
                <a:ea typeface="+mn-lt"/>
                <a:cs typeface="+mn-lt"/>
              </a:rPr>
              <a:t> </a:t>
            </a:r>
            <a:r>
              <a:rPr lang="en-US" altLang="zh-CN" sz="2400">
                <a:latin typeface="Telegraf" panose="00000500000000000000"/>
                <a:ea typeface="+mn-lt"/>
                <a:cs typeface="+mn-lt"/>
              </a:rPr>
              <a:t>will</a:t>
            </a:r>
            <a:r>
              <a:rPr lang="zh-CN" altLang="en-US" sz="2400">
                <a:latin typeface="Telegraf" panose="00000500000000000000"/>
                <a:ea typeface="+mn-lt"/>
                <a:cs typeface="+mn-lt"/>
              </a:rPr>
              <a:t> </a:t>
            </a:r>
            <a:r>
              <a:rPr lang="zh-CN" sz="2400">
                <a:latin typeface="Telegraf" panose="00000500000000000000"/>
                <a:ea typeface="+mn-lt"/>
                <a:cs typeface="+mn-lt"/>
              </a:rPr>
              <a:t>n</a:t>
            </a:r>
            <a:r>
              <a:rPr lang="en-US" altLang="zh-CN" sz="2400">
                <a:latin typeface="Telegraf" panose="00000500000000000000"/>
                <a:ea typeface="+mn-lt"/>
                <a:cs typeface="+mn-lt"/>
              </a:rPr>
              <a:t>o</a:t>
            </a:r>
            <a:r>
              <a:rPr lang="zh-CN" sz="2400">
                <a:latin typeface="Telegraf" panose="00000500000000000000"/>
                <a:ea typeface="+mn-lt"/>
                <a:cs typeface="+mn-lt"/>
              </a:rPr>
              <a:t>t </a:t>
            </a:r>
            <a:r>
              <a:rPr lang="en-US" altLang="zh-CN" sz="2400">
                <a:latin typeface="Telegraf" panose="00000500000000000000"/>
                <a:ea typeface="+mn-lt"/>
                <a:cs typeface="+mn-lt"/>
              </a:rPr>
              <a:t>ne</a:t>
            </a:r>
            <a:r>
              <a:rPr lang="zh-CN" sz="2400">
                <a:latin typeface="Telegraf" panose="00000500000000000000"/>
                <a:ea typeface="+mn-lt"/>
                <a:cs typeface="+mn-lt"/>
              </a:rPr>
              <a:t>g</a:t>
            </a:r>
            <a:r>
              <a:rPr lang="en-US" altLang="zh-CN" sz="2400" err="1">
                <a:latin typeface="Telegraf" panose="00000500000000000000"/>
                <a:ea typeface="+mn-lt"/>
                <a:cs typeface="+mn-lt"/>
              </a:rPr>
              <a:t>atively</a:t>
            </a:r>
            <a:r>
              <a:rPr lang="zh-CN" altLang="en-US" sz="2400">
                <a:latin typeface="Telegraf" panose="00000500000000000000"/>
                <a:ea typeface="+mn-lt"/>
                <a:cs typeface="+mn-lt"/>
              </a:rPr>
              <a:t> </a:t>
            </a:r>
            <a:r>
              <a:rPr lang="en-US" altLang="zh-CN" sz="2400">
                <a:latin typeface="Telegraf" panose="00000500000000000000"/>
                <a:ea typeface="+mn-lt"/>
                <a:cs typeface="+mn-lt"/>
              </a:rPr>
              <a:t>affect</a:t>
            </a:r>
            <a:r>
              <a:rPr lang="zh-CN" altLang="en-US" sz="2400">
                <a:latin typeface="Telegraf" panose="00000500000000000000"/>
                <a:ea typeface="+mn-lt"/>
                <a:cs typeface="+mn-lt"/>
              </a:rPr>
              <a:t> </a:t>
            </a:r>
            <a:r>
              <a:rPr lang="en-US" altLang="zh-CN" sz="2400">
                <a:latin typeface="Telegraf" panose="00000500000000000000"/>
                <a:ea typeface="+mn-lt"/>
                <a:cs typeface="+mn-lt"/>
              </a:rPr>
              <a:t>my pa</a:t>
            </a:r>
            <a:r>
              <a:rPr lang="zh-CN" sz="2400">
                <a:latin typeface="Telegraf" panose="00000500000000000000"/>
                <a:ea typeface="+mn-lt"/>
                <a:cs typeface="+mn-lt"/>
              </a:rPr>
              <a:t>r</a:t>
            </a:r>
            <a:r>
              <a:rPr lang="en-US" altLang="zh-CN" sz="2400" err="1">
                <a:latin typeface="Telegraf" panose="00000500000000000000"/>
                <a:ea typeface="+mn-lt"/>
                <a:cs typeface="+mn-lt"/>
              </a:rPr>
              <a:t>ticipation</a:t>
            </a:r>
            <a:endParaRPr lang="zh-CN" altLang="en-US" sz="2400" err="1">
              <a:latin typeface="Telegraf" panose="00000500000000000000"/>
              <a:cs typeface="Calibri" panose="020F0502020204030204"/>
            </a:endParaRPr>
          </a:p>
        </p:txBody>
      </p:sp>
      <p:sp>
        <p:nvSpPr>
          <p:cNvPr id="18" name="文本框 17"/>
          <p:cNvSpPr txBox="1"/>
          <p:nvPr/>
        </p:nvSpPr>
        <p:spPr>
          <a:xfrm>
            <a:off x="8926287" y="7157357"/>
            <a:ext cx="813707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a:latin typeface="Telegraf" panose="00000500000000000000"/>
                <a:ea typeface="+mn-lt"/>
                <a:cs typeface="+mn-lt"/>
              </a:rPr>
              <a:t>I am comfortable with distance learning applications </a:t>
            </a:r>
            <a:endParaRPr lang="zh-CN">
              <a:ea typeface="+mn-lt"/>
              <a:cs typeface="+mn-lt"/>
            </a:endParaRPr>
          </a:p>
        </p:txBody>
      </p:sp>
      <p:sp>
        <p:nvSpPr>
          <p:cNvPr id="19" name="文本框 18"/>
          <p:cNvSpPr txBox="1"/>
          <p:nvPr/>
        </p:nvSpPr>
        <p:spPr>
          <a:xfrm>
            <a:off x="8926285" y="7551963"/>
            <a:ext cx="813707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a:latin typeface="Telegraf" panose="00000500000000000000"/>
                <a:ea typeface="+mn-lt"/>
                <a:cs typeface="+mn-lt"/>
              </a:rPr>
              <a:t>I prefer online</a:t>
            </a:r>
            <a:r>
              <a:rPr lang="en-US" altLang="zh-CN" sz="2400">
                <a:latin typeface="Telegraf" panose="00000500000000000000"/>
                <a:ea typeface="+mn-lt"/>
                <a:cs typeface="+mn-lt"/>
              </a:rPr>
              <a:t> </a:t>
            </a:r>
            <a:r>
              <a:rPr lang="en-US" sz="2400">
                <a:latin typeface="Telegraf" panose="00000500000000000000"/>
                <a:ea typeface="+mn-lt"/>
                <a:cs typeface="+mn-lt"/>
              </a:rPr>
              <a:t>teaching </a:t>
            </a:r>
            <a:r>
              <a:rPr lang="en-US" altLang="zh-CN" sz="2400">
                <a:latin typeface="Telegraf" panose="00000500000000000000"/>
                <a:ea typeface="+mn-lt"/>
                <a:cs typeface="+mn-lt"/>
              </a:rPr>
              <a:t>than</a:t>
            </a:r>
            <a:r>
              <a:rPr lang="en-US" sz="2400">
                <a:latin typeface="Telegraf" panose="00000500000000000000"/>
                <a:ea typeface="+mn-lt"/>
                <a:cs typeface="+mn-lt"/>
              </a:rPr>
              <a:t> in-person </a:t>
            </a:r>
            <a:endParaRPr lang="zh-CN">
              <a:latin typeface="Telegraf" panose="00000500000000000000"/>
            </a:endParaRPr>
          </a:p>
        </p:txBody>
      </p:sp>
      <p:sp>
        <p:nvSpPr>
          <p:cNvPr id="3" name="文本框 2"/>
          <p:cNvSpPr txBox="1"/>
          <p:nvPr/>
        </p:nvSpPr>
        <p:spPr>
          <a:xfrm>
            <a:off x="8939891" y="6041570"/>
            <a:ext cx="102869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altLang="zh-CN" sz="2400">
                <a:latin typeface="Telegraf" panose="00000500000000000000"/>
                <a:ea typeface="+mn-lt"/>
                <a:cs typeface="+mn-lt"/>
              </a:rPr>
              <a:t>I</a:t>
            </a:r>
            <a:r>
              <a:rPr lang="zh-CN" altLang="en-US" sz="2400">
                <a:latin typeface="Telegraf" panose="00000500000000000000"/>
                <a:ea typeface="+mn-lt"/>
                <a:cs typeface="+mn-lt"/>
              </a:rPr>
              <a:t> </a:t>
            </a:r>
            <a:r>
              <a:rPr lang="en-US" altLang="zh-CN" sz="2400">
                <a:latin typeface="Telegraf" panose="00000500000000000000"/>
                <a:ea typeface="+mn-lt"/>
                <a:cs typeface="+mn-lt"/>
              </a:rPr>
              <a:t>ca</a:t>
            </a:r>
            <a:r>
              <a:rPr lang="zh-CN" sz="2400">
                <a:latin typeface="Telegraf" panose="00000500000000000000"/>
                <a:ea typeface="+mn-lt"/>
                <a:cs typeface="+mn-lt"/>
              </a:rPr>
              <a:t>n</a:t>
            </a:r>
            <a:r>
              <a:rPr lang="zh-CN" altLang="en-US" sz="2400">
                <a:latin typeface="Telegraf" panose="00000500000000000000"/>
                <a:ea typeface="+mn-lt"/>
                <a:cs typeface="+mn-lt"/>
              </a:rPr>
              <a:t> </a:t>
            </a:r>
            <a:r>
              <a:rPr lang="en-US" altLang="zh-CN" sz="2400" err="1">
                <a:latin typeface="Telegraf" panose="00000500000000000000"/>
                <a:ea typeface="+mn-lt"/>
                <a:cs typeface="+mn-lt"/>
              </a:rPr>
              <a:t>eas</a:t>
            </a:r>
            <a:r>
              <a:rPr lang="zh-CN" sz="2400">
                <a:latin typeface="Telegraf" panose="00000500000000000000"/>
                <a:ea typeface="+mn-lt"/>
                <a:cs typeface="+mn-lt"/>
              </a:rPr>
              <a:t>i</a:t>
            </a:r>
            <a:r>
              <a:rPr lang="en-US" altLang="zh-CN" sz="2400" err="1">
                <a:latin typeface="Telegraf" panose="00000500000000000000"/>
                <a:ea typeface="+mn-lt"/>
                <a:cs typeface="+mn-lt"/>
              </a:rPr>
              <a:t>ly</a:t>
            </a:r>
            <a:r>
              <a:rPr lang="zh-CN" altLang="en-US" sz="2400">
                <a:latin typeface="Telegraf" panose="00000500000000000000"/>
                <a:ea typeface="+mn-lt"/>
                <a:cs typeface="+mn-lt"/>
              </a:rPr>
              <a:t> </a:t>
            </a:r>
            <a:r>
              <a:rPr lang="en-US" altLang="zh-CN" sz="2400">
                <a:latin typeface="Telegraf" panose="00000500000000000000"/>
                <a:ea typeface="+mn-lt"/>
                <a:cs typeface="+mn-lt"/>
              </a:rPr>
              <a:t>ga</a:t>
            </a:r>
            <a:r>
              <a:rPr lang="zh-CN" sz="2400">
                <a:latin typeface="Telegraf" panose="00000500000000000000"/>
                <a:ea typeface="+mn-lt"/>
                <a:cs typeface="+mn-lt"/>
              </a:rPr>
              <a:t>i</a:t>
            </a:r>
            <a:r>
              <a:rPr lang="en-US" altLang="zh-CN" sz="2400">
                <a:latin typeface="Telegraf" panose="00000500000000000000"/>
                <a:ea typeface="+mn-lt"/>
                <a:cs typeface="+mn-lt"/>
              </a:rPr>
              <a:t>n</a:t>
            </a:r>
            <a:r>
              <a:rPr lang="zh-CN" altLang="en-US" sz="2400">
                <a:latin typeface="Telegraf" panose="00000500000000000000"/>
                <a:ea typeface="+mn-lt"/>
                <a:cs typeface="+mn-lt"/>
              </a:rPr>
              <a:t> </a:t>
            </a:r>
            <a:r>
              <a:rPr lang="zh-CN" sz="2400">
                <a:latin typeface="Telegraf" panose="00000500000000000000"/>
                <a:ea typeface="+mn-lt"/>
                <a:cs typeface="+mn-lt"/>
              </a:rPr>
              <a:t>s</a:t>
            </a:r>
            <a:r>
              <a:rPr lang="en-US" altLang="zh-CN" sz="2400" err="1">
                <a:latin typeface="Telegraf" panose="00000500000000000000"/>
                <a:ea typeface="+mn-lt"/>
                <a:cs typeface="+mn-lt"/>
              </a:rPr>
              <a:t>tabl</a:t>
            </a:r>
            <a:r>
              <a:rPr lang="zh-CN" sz="2400">
                <a:latin typeface="Telegraf" panose="00000500000000000000"/>
                <a:ea typeface="+mn-lt"/>
                <a:cs typeface="+mn-lt"/>
              </a:rPr>
              <a:t>e</a:t>
            </a:r>
            <a:r>
              <a:rPr lang="zh-CN" altLang="en-US" sz="2400">
                <a:latin typeface="Telegraf" panose="00000500000000000000"/>
                <a:ea typeface="+mn-lt"/>
                <a:cs typeface="+mn-lt"/>
              </a:rPr>
              <a:t> </a:t>
            </a:r>
            <a:r>
              <a:rPr lang="en-US" altLang="zh-CN" sz="2400">
                <a:latin typeface="Telegraf" panose="00000500000000000000"/>
                <a:ea typeface="+mn-lt"/>
                <a:cs typeface="+mn-lt"/>
              </a:rPr>
              <a:t>ac</a:t>
            </a:r>
            <a:r>
              <a:rPr lang="zh-CN" sz="2400">
                <a:latin typeface="Telegraf" panose="00000500000000000000"/>
                <a:ea typeface="+mn-lt"/>
                <a:cs typeface="+mn-lt"/>
              </a:rPr>
              <a:t>c</a:t>
            </a:r>
            <a:r>
              <a:rPr lang="en-US" altLang="zh-CN" sz="2400" err="1">
                <a:latin typeface="Telegraf" panose="00000500000000000000"/>
                <a:ea typeface="+mn-lt"/>
                <a:cs typeface="+mn-lt"/>
              </a:rPr>
              <a:t>ess</a:t>
            </a:r>
            <a:r>
              <a:rPr lang="zh-CN" altLang="en-US" sz="2400">
                <a:latin typeface="Telegraf" panose="00000500000000000000"/>
                <a:ea typeface="+mn-lt"/>
                <a:cs typeface="+mn-lt"/>
              </a:rPr>
              <a:t> </a:t>
            </a:r>
            <a:r>
              <a:rPr lang="en-US" altLang="zh-CN" sz="2400">
                <a:latin typeface="Telegraf" panose="00000500000000000000"/>
                <a:ea typeface="+mn-lt"/>
                <a:cs typeface="+mn-lt"/>
              </a:rPr>
              <a:t>t</a:t>
            </a:r>
            <a:r>
              <a:rPr lang="zh-CN" sz="2400">
                <a:latin typeface="Telegraf" panose="00000500000000000000"/>
                <a:ea typeface="+mn-lt"/>
                <a:cs typeface="+mn-lt"/>
              </a:rPr>
              <a:t>o</a:t>
            </a:r>
            <a:r>
              <a:rPr lang="zh-CN" altLang="en-US" sz="2400">
                <a:latin typeface="Telegraf" panose="00000500000000000000"/>
                <a:ea typeface="+mn-lt"/>
                <a:cs typeface="+mn-lt"/>
              </a:rPr>
              <a:t> </a:t>
            </a:r>
            <a:r>
              <a:rPr lang="en-US" altLang="zh-CN" sz="2400">
                <a:latin typeface="Telegraf" panose="00000500000000000000"/>
                <a:ea typeface="+mn-lt"/>
                <a:cs typeface="+mn-lt"/>
              </a:rPr>
              <a:t>the</a:t>
            </a:r>
            <a:r>
              <a:rPr lang="zh-CN" altLang="en-US" sz="2400">
                <a:latin typeface="Telegraf" panose="00000500000000000000"/>
                <a:ea typeface="+mn-lt"/>
                <a:cs typeface="+mn-lt"/>
              </a:rPr>
              <a:t> </a:t>
            </a:r>
            <a:r>
              <a:rPr lang="zh-CN" sz="2400">
                <a:latin typeface="Telegraf" panose="00000500000000000000"/>
                <a:ea typeface="+mn-lt"/>
                <a:cs typeface="+mn-lt"/>
              </a:rPr>
              <a:t>in</a:t>
            </a:r>
            <a:r>
              <a:rPr lang="en-US" altLang="zh-CN" sz="2400" err="1">
                <a:latin typeface="Telegraf" panose="00000500000000000000"/>
                <a:ea typeface="+mn-lt"/>
                <a:cs typeface="+mn-lt"/>
              </a:rPr>
              <a:t>ternet</a:t>
            </a:r>
            <a:endParaRPr lang="zh-CN">
              <a:latin typeface="Telegraf" panose="00000500000000000000"/>
            </a:endParaRPr>
          </a:p>
        </p:txBody>
      </p:sp>
      <p:sp>
        <p:nvSpPr>
          <p:cNvPr id="4" name="箭头: 右 3"/>
          <p:cNvSpPr/>
          <p:nvPr/>
        </p:nvSpPr>
        <p:spPr>
          <a:xfrm>
            <a:off x="8477250" y="6164035"/>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箭头: 右 4"/>
          <p:cNvSpPr/>
          <p:nvPr/>
        </p:nvSpPr>
        <p:spPr>
          <a:xfrm>
            <a:off x="8477249" y="6585856"/>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箭头: 右 10"/>
          <p:cNvSpPr/>
          <p:nvPr/>
        </p:nvSpPr>
        <p:spPr>
          <a:xfrm>
            <a:off x="8477250" y="7293428"/>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箭头: 右 11"/>
          <p:cNvSpPr/>
          <p:nvPr/>
        </p:nvSpPr>
        <p:spPr>
          <a:xfrm>
            <a:off x="8477249" y="7728856"/>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箭头: 右 12"/>
          <p:cNvSpPr/>
          <p:nvPr/>
        </p:nvSpPr>
        <p:spPr>
          <a:xfrm>
            <a:off x="8504464" y="3020784"/>
            <a:ext cx="435428" cy="204107"/>
          </a:xfrm>
          <a:prstGeom prst="rightArrow">
            <a:avLst/>
          </a:prstGeom>
          <a:solidFill>
            <a:schemeClr val="tx1">
              <a:lumMod val="95000"/>
              <a:lumOff val="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4A98"/>
        </a:solidFill>
        <a:effectLst/>
      </p:bgPr>
    </p:bg>
    <p:spTree>
      <p:nvGrpSpPr>
        <p:cNvPr id="1" name=""/>
        <p:cNvGrpSpPr/>
        <p:nvPr/>
      </p:nvGrpSpPr>
      <p:grpSpPr>
        <a:xfrm>
          <a:off x="0" y="0"/>
          <a:ext cx="0" cy="0"/>
          <a:chOff x="0" y="0"/>
          <a:chExt cx="0" cy="0"/>
        </a:xfrm>
      </p:grpSpPr>
      <p:grpSp>
        <p:nvGrpSpPr>
          <p:cNvPr id="2" name="Group 2"/>
          <p:cNvGrpSpPr/>
          <p:nvPr/>
        </p:nvGrpSpPr>
        <p:grpSpPr>
          <a:xfrm rot="8100000">
            <a:off x="-5392114" y="-2070100"/>
            <a:ext cx="15051428" cy="14746763"/>
            <a:chOff x="0" y="0"/>
            <a:chExt cx="20068571" cy="19662351"/>
          </a:xfrm>
        </p:grpSpPr>
        <p:pic>
          <p:nvPicPr>
            <p:cNvPr id="3" name="Picture 3"/>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0" y="0"/>
              <a:ext cx="17410038" cy="18629418"/>
            </a:xfrm>
            <a:prstGeom prst="rect">
              <a:avLst/>
            </a:prstGeom>
          </p:spPr>
        </p:pic>
        <p:pic>
          <p:nvPicPr>
            <p:cNvPr id="4" name="Picture 4"/>
            <p:cNvPicPr>
              <a:picLocks noChangeAspect="1"/>
            </p:cNvPicPr>
            <p:nvPr/>
          </p:nvPicPr>
          <p:blipFill>
            <a:blip r:embed="rId1">
              <a:alphaModFix amt="14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p:blipFill>
          <p:spPr>
            <a:xfrm>
              <a:off x="2658533" y="1032933"/>
              <a:ext cx="17410038" cy="18629418"/>
            </a:xfrm>
            <a:prstGeom prst="rect">
              <a:avLst/>
            </a:prstGeom>
          </p:spPr>
        </p:pic>
      </p:grpSp>
      <p:grpSp>
        <p:nvGrpSpPr>
          <p:cNvPr id="5" name="Group 5"/>
          <p:cNvGrpSpPr/>
          <p:nvPr/>
        </p:nvGrpSpPr>
        <p:grpSpPr>
          <a:xfrm>
            <a:off x="-1348238" y="7911360"/>
            <a:ext cx="19636238" cy="3103762"/>
            <a:chOff x="0" y="0"/>
            <a:chExt cx="2507534" cy="396348"/>
          </a:xfrm>
        </p:grpSpPr>
        <p:sp>
          <p:nvSpPr>
            <p:cNvPr id="6" name="Freeform 6"/>
            <p:cNvSpPr/>
            <p:nvPr/>
          </p:nvSpPr>
          <p:spPr>
            <a:xfrm>
              <a:off x="0" y="0"/>
              <a:ext cx="2507534" cy="396348"/>
            </a:xfrm>
            <a:custGeom>
              <a:avLst/>
              <a:gdLst/>
              <a:ahLst/>
              <a:cxnLst/>
              <a:rect l="l" t="t" r="r" b="b"/>
              <a:pathLst>
                <a:path w="2507534" h="396348">
                  <a:moveTo>
                    <a:pt x="0" y="0"/>
                  </a:moveTo>
                  <a:lnTo>
                    <a:pt x="2507534" y="0"/>
                  </a:lnTo>
                  <a:lnTo>
                    <a:pt x="2507534" y="396348"/>
                  </a:lnTo>
                  <a:lnTo>
                    <a:pt x="0" y="396348"/>
                  </a:lnTo>
                  <a:close/>
                </a:path>
              </a:pathLst>
            </a:custGeom>
            <a:solidFill>
              <a:srgbClr val="011C50"/>
            </a:solidFill>
          </p:spPr>
        </p:sp>
      </p:grpSp>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flipH="1">
            <a:off x="1028700" y="3019783"/>
            <a:ext cx="6235699" cy="5578117"/>
          </a:xfrm>
          <a:prstGeom prst="rect">
            <a:avLst/>
          </a:prstGeom>
        </p:spPr>
      </p:pic>
      <p:grpSp>
        <p:nvGrpSpPr>
          <p:cNvPr id="8" name="Group 8"/>
          <p:cNvGrpSpPr/>
          <p:nvPr/>
        </p:nvGrpSpPr>
        <p:grpSpPr>
          <a:xfrm>
            <a:off x="8585200" y="1123645"/>
            <a:ext cx="9232900" cy="7373813"/>
            <a:chOff x="-745067" y="-1899708"/>
            <a:chExt cx="12310534" cy="9831750"/>
          </a:xfrm>
        </p:grpSpPr>
        <p:sp>
          <p:nvSpPr>
            <p:cNvPr id="9" name="TextBox 9"/>
            <p:cNvSpPr txBox="1"/>
            <p:nvPr/>
          </p:nvSpPr>
          <p:spPr>
            <a:xfrm>
              <a:off x="-745067" y="-1899708"/>
              <a:ext cx="12310534" cy="9831750"/>
            </a:xfrm>
            <a:prstGeom prst="rect">
              <a:avLst/>
            </a:prstGeom>
          </p:spPr>
          <p:txBody>
            <a:bodyPr wrap="square" lIns="0" tIns="0" rIns="0" bIns="0" rtlCol="0" anchor="t">
              <a:spAutoFit/>
            </a:bodyPr>
            <a:lstStyle/>
            <a:p>
              <a:pPr>
                <a:lnSpc>
                  <a:spcPts val="11520"/>
                </a:lnSpc>
              </a:pPr>
              <a:r>
                <a:rPr lang="en-US" sz="9600" err="1">
                  <a:solidFill>
                    <a:srgbClr val="FFFFFF"/>
                  </a:solidFill>
                  <a:latin typeface="Telegraf Bold" panose="00000800000000000000"/>
                </a:rPr>
                <a:t>SkillAdvantage</a:t>
              </a:r>
              <a:endParaRPr lang="en-US" altLang="zh-CN" sz="9600" err="1">
                <a:solidFill>
                  <a:srgbClr val="FFFFFF"/>
                </a:solidFill>
                <a:latin typeface="Telegraf Bold" panose="00000800000000000000"/>
                <a:ea typeface="SimSun" panose="02010600030101010101" pitchFamily="2" charset="-122"/>
                <a:cs typeface="Calibri" panose="020F0502020204030204"/>
              </a:endParaRPr>
            </a:p>
            <a:p>
              <a:pPr>
                <a:lnSpc>
                  <a:spcPts val="11520"/>
                </a:lnSpc>
              </a:pPr>
              <a:r>
                <a:rPr lang="en-US" sz="9600">
                  <a:solidFill>
                    <a:srgbClr val="FFFFFF"/>
                  </a:solidFill>
                  <a:latin typeface="Telegraf Bold" panose="00000800000000000000"/>
                </a:rPr>
                <a:t>Program </a:t>
              </a:r>
              <a:endParaRPr lang="zh-CN" altLang="en-US">
                <a:ea typeface="SimSun" panose="02010600030101010101" pitchFamily="2" charset="-122"/>
                <a:cs typeface="Calibri" panose="020F0502020204030204"/>
              </a:endParaRPr>
            </a:p>
            <a:p>
              <a:pPr>
                <a:lnSpc>
                  <a:spcPts val="11520"/>
                </a:lnSpc>
              </a:pPr>
              <a:r>
                <a:rPr lang="en-US" sz="9600">
                  <a:solidFill>
                    <a:srgbClr val="FFFFFF"/>
                  </a:solidFill>
                  <a:latin typeface="Telegraf Bold" panose="00000800000000000000"/>
                </a:rPr>
                <a:t>Experiments Analysis</a:t>
              </a:r>
              <a:endParaRPr lang="en-US"/>
            </a:p>
            <a:p>
              <a:pPr>
                <a:lnSpc>
                  <a:spcPts val="11520"/>
                </a:lnSpc>
              </a:pPr>
              <a:endParaRPr lang="en-US" altLang="zh-CN" sz="9600">
                <a:solidFill>
                  <a:srgbClr val="FFFFFF"/>
                </a:solidFill>
                <a:latin typeface="Telegraf Bold" panose="00000800000000000000"/>
                <a:ea typeface="SimSun" panose="02010600030101010101" pitchFamily="2" charset="-122"/>
              </a:endParaRPr>
            </a:p>
          </p:txBody>
        </p:sp>
        <p:sp>
          <p:nvSpPr>
            <p:cNvPr id="10" name="TextBox 10"/>
            <p:cNvSpPr txBox="1"/>
            <p:nvPr/>
          </p:nvSpPr>
          <p:spPr>
            <a:xfrm>
              <a:off x="-508000" y="6528858"/>
              <a:ext cx="10820401" cy="628863"/>
            </a:xfrm>
            <a:prstGeom prst="rect">
              <a:avLst/>
            </a:prstGeom>
          </p:spPr>
          <p:txBody>
            <a:bodyPr lIns="0" tIns="0" rIns="0" bIns="0" rtlCol="0" anchor="t">
              <a:spAutoFit/>
            </a:bodyPr>
            <a:lstStyle/>
            <a:p>
              <a:pPr>
                <a:lnSpc>
                  <a:spcPts val="3640"/>
                </a:lnSpc>
              </a:pPr>
              <a:r>
                <a:rPr lang="en-US" sz="2800">
                  <a:solidFill>
                    <a:srgbClr val="FFFFFF"/>
                  </a:solidFill>
                  <a:latin typeface="Telegraf" panose="00000500000000000000"/>
                </a:rPr>
                <a:t>Enrollment and score by district</a:t>
              </a:r>
              <a:endParaRPr lang="en-US" sz="2800">
                <a:solidFill>
                  <a:srgbClr val="FFFFFF"/>
                </a:solidFill>
                <a:latin typeface="Telegraf" panose="00000500000000000000"/>
              </a:endParaRPr>
            </a:p>
          </p:txBody>
        </p:sp>
      </p:grpSp>
      <p:pic>
        <p:nvPicPr>
          <p:cNvPr id="11" name="Picture 11"/>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145186">
            <a:off x="3482694" y="377468"/>
            <a:ext cx="5429813" cy="16764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3396</Words>
  <Application>WPS Presentation</Application>
  <PresentationFormat>Custom</PresentationFormat>
  <Paragraphs>181</Paragraphs>
  <Slides>18</Slides>
  <Notes>6</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18</vt:i4>
      </vt:variant>
    </vt:vector>
  </HeadingPairs>
  <TitlesOfParts>
    <vt:vector size="33" baseType="lpstr">
      <vt:lpstr>Arial</vt:lpstr>
      <vt:lpstr>SimSun</vt:lpstr>
      <vt:lpstr>Wingdings</vt:lpstr>
      <vt:lpstr>Telegraf Bold</vt:lpstr>
      <vt:lpstr>Telegraf</vt:lpstr>
      <vt:lpstr>Calibri</vt:lpstr>
      <vt:lpstr>WenQuanYi</vt:lpstr>
      <vt:lpstr>Arial</vt:lpstr>
      <vt:lpstr>Arial,Sans-Serif</vt:lpstr>
      <vt:lpstr>Segoe Print</vt:lpstr>
      <vt:lpstr>DengXian</vt:lpstr>
      <vt:lpstr>Open Sans</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c:title>
  <dc:creator/>
  <cp:lastModifiedBy>gsaiy</cp:lastModifiedBy>
  <cp:revision>164</cp:revision>
  <dcterms:created xsi:type="dcterms:W3CDTF">2006-08-16T00:00:00Z</dcterms:created>
  <dcterms:modified xsi:type="dcterms:W3CDTF">2023-03-31T05:09:46Z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0x01010022236C919C545A4A8C372A811A224F5F</vt:lpwstr>
  </property>
  <property fmtid="{D5CDD505-2E9C-101B-9397-08002B2CF9AE}" pid="3" name="ICV">
    <vt:lpwstr>6A172E6493604504A48F488AD510529A</vt:lpwstr>
  </property>
  <property fmtid="{D5CDD505-2E9C-101B-9397-08002B2CF9AE}" pid="4" name="KSOProductBuildVer">
    <vt:lpwstr>1033-11.2.0.11219</vt:lpwstr>
  </property>
</Properties>
</file>